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313" r:id="rId3"/>
    <p:sldId id="314" r:id="rId4"/>
    <p:sldId id="258" r:id="rId5"/>
    <p:sldId id="265" r:id="rId6"/>
    <p:sldId id="266" r:id="rId7"/>
    <p:sldId id="268" r:id="rId8"/>
    <p:sldId id="269" r:id="rId9"/>
    <p:sldId id="270" r:id="rId10"/>
    <p:sldId id="272" r:id="rId11"/>
    <p:sldId id="273" r:id="rId12"/>
    <p:sldId id="274" r:id="rId13"/>
    <p:sldId id="275" r:id="rId14"/>
    <p:sldId id="276" r:id="rId15"/>
    <p:sldId id="278" r:id="rId16"/>
    <p:sldId id="279" r:id="rId17"/>
    <p:sldId id="280" r:id="rId18"/>
    <p:sldId id="281" r:id="rId19"/>
    <p:sldId id="282" r:id="rId20"/>
    <p:sldId id="285" r:id="rId21"/>
    <p:sldId id="286" r:id="rId22"/>
    <p:sldId id="287" r:id="rId23"/>
    <p:sldId id="288" r:id="rId24"/>
    <p:sldId id="292" r:id="rId25"/>
    <p:sldId id="315" r:id="rId26"/>
    <p:sldId id="294" r:id="rId27"/>
    <p:sldId id="295" r:id="rId28"/>
    <p:sldId id="297" r:id="rId29"/>
    <p:sldId id="299" r:id="rId30"/>
    <p:sldId id="300" r:id="rId31"/>
    <p:sldId id="316" r:id="rId32"/>
    <p:sldId id="317" r:id="rId33"/>
    <p:sldId id="302" r:id="rId34"/>
    <p:sldId id="312" r:id="rId35"/>
    <p:sldId id="306" r:id="rId36"/>
    <p:sldId id="307" r:id="rId37"/>
    <p:sldId id="308" r:id="rId38"/>
    <p:sldId id="309" r:id="rId39"/>
    <p:sldId id="310" r:id="rId40"/>
    <p:sldId id="318"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66" autoAdjust="0"/>
    <p:restoredTop sz="94660"/>
  </p:normalViewPr>
  <p:slideViewPr>
    <p:cSldViewPr snapToGrid="0">
      <p:cViewPr>
        <p:scale>
          <a:sx n="93" d="100"/>
          <a:sy n="93" d="100"/>
        </p:scale>
        <p:origin x="92" y="4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1/14/2020</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078151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1/14/2020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775077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DE6118-2437-4B30-8E3C-4D2BE6020583}" type="datetimeFigureOut">
              <a:rPr lang="en-US" smtClean="0"/>
              <a:pPr/>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5310509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DE6118-2437-4B30-8E3C-4D2BE6020583}" type="datetimeFigureOut">
              <a:rPr lang="en-US" smtClean="0"/>
              <a:pPr/>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5400701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DE6118-2437-4B30-8E3C-4D2BE6020583}" type="datetimeFigureOut">
              <a:rPr lang="en-US" smtClean="0"/>
              <a:pPr/>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3669310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DE6118-2437-4B30-8E3C-4D2BE6020583}" type="datetimeFigureOut">
              <a:rPr lang="en-US" smtClean="0"/>
              <a:pPr/>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0073732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DE6118-2437-4B30-8E3C-4D2BE6020583}" type="datetimeFigureOut">
              <a:rPr lang="en-US" smtClean="0"/>
              <a:pPr/>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6909714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7699993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623023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46565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DE6118-2437-4B30-8E3C-4D2BE6020583}" type="datetimeFigureOut">
              <a:rPr lang="en-US" smtClean="0"/>
              <a:pPr/>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914599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1/14/2020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816089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1/14/2020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840796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1/14/2020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213673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1/14/2020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813243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1/14/2020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721443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1/14/2020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866342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7DE6118-2437-4B30-8E3C-4D2BE6020583}" type="datetimeFigureOut">
              <a:rPr lang="en-US" smtClean="0"/>
              <a:pPr/>
              <a:t>1/14/2020</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977753896"/>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 id="2147483853" r:id="rId13"/>
    <p:sldLayoutId id="2147483854" r:id="rId14"/>
    <p:sldLayoutId id="2147483855" r:id="rId15"/>
    <p:sldLayoutId id="2147483856" r:id="rId16"/>
    <p:sldLayoutId id="2147483857" r:id="rId17"/>
  </p:sldLayoutIdLst>
  <p:txStyles>
    <p:titleStyle>
      <a:lvl1pPr algn="ctr" defTabSz="457200" rtl="1" eaLnBrk="1" latinLnBrk="0" hangingPunct="1">
        <a:spcBef>
          <a:spcPct val="0"/>
        </a:spcBef>
        <a:buNone/>
        <a:defRPr sz="4000" kern="1200" cap="none">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788454"/>
            <a:ext cx="7990358" cy="2098226"/>
          </a:xfrm>
        </p:spPr>
        <p:txBody>
          <a:bodyPr>
            <a:normAutofit fontScale="90000"/>
          </a:bodyPr>
          <a:lstStyle/>
          <a:p>
            <a:pPr algn="l"/>
            <a:r>
              <a:rPr lang="en-US" sz="4400" b="1" dirty="0"/>
              <a:t>Deep vein thrombosis and pulmonary embolism in</a:t>
            </a:r>
            <a:br>
              <a:rPr lang="en-US" sz="4400" b="1" dirty="0"/>
            </a:br>
            <a:r>
              <a:rPr lang="en-US" sz="4400" b="1" dirty="0"/>
              <a:t>pregnancy: </a:t>
            </a:r>
            <a:r>
              <a:rPr lang="en-US" sz="4400" b="1" dirty="0">
                <a:solidFill>
                  <a:srgbClr val="0070C0"/>
                </a:solidFill>
              </a:rPr>
              <a:t>Prevention</a:t>
            </a:r>
            <a:endParaRPr lang="fa-IR" sz="4400" dirty="0">
              <a:solidFill>
                <a:srgbClr val="0070C0"/>
              </a:solidFill>
            </a:endParaRPr>
          </a:p>
        </p:txBody>
      </p:sp>
      <p:sp>
        <p:nvSpPr>
          <p:cNvPr id="3" name="Subtitle 2"/>
          <p:cNvSpPr>
            <a:spLocks noGrp="1"/>
          </p:cNvSpPr>
          <p:nvPr>
            <p:ph type="subTitle" idx="1"/>
          </p:nvPr>
        </p:nvSpPr>
        <p:spPr/>
        <p:txBody>
          <a:bodyPr/>
          <a:lstStyle/>
          <a:p>
            <a:endParaRPr lang="fa-IR" dirty="0"/>
          </a:p>
        </p:txBody>
      </p:sp>
    </p:spTree>
    <p:extLst>
      <p:ext uri="{BB962C8B-B14F-4D97-AF65-F5344CB8AC3E}">
        <p14:creationId xmlns:p14="http://schemas.microsoft.com/office/powerpoint/2010/main" val="16064495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l" rtl="0"/>
            <a:r>
              <a:rPr lang="en-US" b="1" dirty="0"/>
              <a:t>Women in whom the original VTE was unprovoked/idiopathic or related to estrogen (estrogen-containing contraception/pregnancy) or related to a transient risk factor other than major surgery or who have other risk factors should be offered </a:t>
            </a:r>
            <a:r>
              <a:rPr lang="en-US" b="1" dirty="0" err="1"/>
              <a:t>thromboprophylaxis</a:t>
            </a:r>
            <a:r>
              <a:rPr lang="en-US" b="1" dirty="0"/>
              <a:t> with LMWH throughout the antenatal period. </a:t>
            </a:r>
            <a:endParaRPr lang="fa-IR" dirty="0"/>
          </a:p>
        </p:txBody>
      </p:sp>
    </p:spTree>
    <p:extLst>
      <p:ext uri="{BB962C8B-B14F-4D97-AF65-F5344CB8AC3E}">
        <p14:creationId xmlns:p14="http://schemas.microsoft.com/office/powerpoint/2010/main" val="1570240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l" rtl="0"/>
            <a:r>
              <a:rPr lang="en-US" b="1" dirty="0"/>
              <a:t>In women in whom the original VTE was provoked by major surgery from which they have recovered and who have no other risk factors, </a:t>
            </a:r>
            <a:r>
              <a:rPr lang="en-US" b="1" dirty="0" err="1"/>
              <a:t>thromboprophylaxis</a:t>
            </a:r>
            <a:r>
              <a:rPr lang="en-US" b="1" dirty="0"/>
              <a:t> with LMWH can be withheld </a:t>
            </a:r>
            <a:r>
              <a:rPr lang="en-US" b="1" dirty="0" err="1"/>
              <a:t>antenatally</a:t>
            </a:r>
            <a:r>
              <a:rPr lang="en-US" b="1" dirty="0"/>
              <a:t> until 28 weeks provided no additional risk factors are present (in which case they should be offered LMWH). </a:t>
            </a:r>
          </a:p>
          <a:p>
            <a:pPr algn="l" rtl="0"/>
            <a:r>
              <a:rPr lang="en-US" b="1" dirty="0"/>
              <a:t>They require close surveillance for the development of other risk factors. </a:t>
            </a:r>
            <a:endParaRPr lang="fa-IR" dirty="0"/>
          </a:p>
        </p:txBody>
      </p:sp>
    </p:spTree>
    <p:extLst>
      <p:ext uri="{BB962C8B-B14F-4D97-AF65-F5344CB8AC3E}">
        <p14:creationId xmlns:p14="http://schemas.microsoft.com/office/powerpoint/2010/main" val="3240477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0070C0"/>
                </a:solidFill>
              </a:rPr>
              <a:t>Testing for thrombophilia in women with prior VTE</a:t>
            </a:r>
            <a:endParaRPr lang="fa-IR" b="1" dirty="0">
              <a:solidFill>
                <a:srgbClr val="0070C0"/>
              </a:solidFill>
            </a:endParaRPr>
          </a:p>
        </p:txBody>
      </p:sp>
      <p:sp>
        <p:nvSpPr>
          <p:cNvPr id="3" name="Content Placeholder 2"/>
          <p:cNvSpPr>
            <a:spLocks noGrp="1"/>
          </p:cNvSpPr>
          <p:nvPr>
            <p:ph idx="1"/>
          </p:nvPr>
        </p:nvSpPr>
        <p:spPr/>
        <p:txBody>
          <a:bodyPr>
            <a:normAutofit fontScale="77500" lnSpcReduction="20000"/>
          </a:bodyPr>
          <a:lstStyle/>
          <a:p>
            <a:pPr marL="0" indent="0" algn="l" rtl="0">
              <a:buNone/>
            </a:pPr>
            <a:r>
              <a:rPr lang="en-US" dirty="0"/>
              <a:t> </a:t>
            </a:r>
          </a:p>
          <a:p>
            <a:pPr algn="l" rtl="0"/>
            <a:r>
              <a:rPr lang="en-US" dirty="0"/>
              <a:t>Which women with prior VTE require thrombophilia testing? </a:t>
            </a:r>
          </a:p>
          <a:p>
            <a:pPr algn="l" rtl="0"/>
            <a:r>
              <a:rPr lang="en-US" b="1" dirty="0"/>
              <a:t>Prior to testing for thrombophilia, women should be counselled regarding the implications for themselves and family members of a positive or negative result. </a:t>
            </a:r>
          </a:p>
          <a:p>
            <a:pPr algn="l" rtl="0"/>
            <a:r>
              <a:rPr lang="en-US" b="1" dirty="0"/>
              <a:t>Women with no personal history or risk factors for VTE but who have </a:t>
            </a:r>
            <a:r>
              <a:rPr lang="en-US" b="1" dirty="0">
                <a:solidFill>
                  <a:srgbClr val="FF0000"/>
                </a:solidFill>
              </a:rPr>
              <a:t>a family his</a:t>
            </a:r>
            <a:r>
              <a:rPr lang="en-US" b="1" dirty="0"/>
              <a:t>tory of an unprovoked or estrogen-provoked VTE in a </a:t>
            </a:r>
            <a:r>
              <a:rPr lang="en-US" b="1" dirty="0">
                <a:solidFill>
                  <a:srgbClr val="FF0000"/>
                </a:solidFill>
              </a:rPr>
              <a:t>first-degree relative </a:t>
            </a:r>
            <a:r>
              <a:rPr lang="en-US" b="1" dirty="0"/>
              <a:t>when aged </a:t>
            </a:r>
            <a:r>
              <a:rPr lang="en-US" b="1" dirty="0">
                <a:solidFill>
                  <a:srgbClr val="FF0000"/>
                </a:solidFill>
              </a:rPr>
              <a:t>under 50 years should be considered for thrombophilia testing. </a:t>
            </a:r>
          </a:p>
          <a:p>
            <a:pPr algn="l" rtl="0"/>
            <a:r>
              <a:rPr lang="en-US" b="1" dirty="0"/>
              <a:t>Women with </a:t>
            </a:r>
            <a:r>
              <a:rPr lang="en-US" b="1" dirty="0">
                <a:solidFill>
                  <a:srgbClr val="FF0000"/>
                </a:solidFill>
              </a:rPr>
              <a:t>personal history of VTE</a:t>
            </a:r>
          </a:p>
          <a:p>
            <a:pPr algn="l" rtl="0"/>
            <a:r>
              <a:rPr lang="en-US" b="1" dirty="0"/>
              <a:t>Women with an unprovoked VTE should be tested for the presence of antiphospholipid antibodies </a:t>
            </a:r>
            <a:endParaRPr lang="fa-IR" dirty="0"/>
          </a:p>
        </p:txBody>
      </p:sp>
    </p:spTree>
    <p:extLst>
      <p:ext uri="{BB962C8B-B14F-4D97-AF65-F5344CB8AC3E}">
        <p14:creationId xmlns:p14="http://schemas.microsoft.com/office/powerpoint/2010/main" val="3325768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0070C0"/>
                </a:solidFill>
              </a:rPr>
              <a:t>Asymptomatic heritable thrombophilia </a:t>
            </a:r>
            <a:br>
              <a:rPr lang="en-US" dirty="0"/>
            </a:br>
            <a:endParaRPr lang="fa-IR" dirty="0"/>
          </a:p>
        </p:txBody>
      </p:sp>
      <p:sp>
        <p:nvSpPr>
          <p:cNvPr id="3" name="Content Placeholder 2"/>
          <p:cNvSpPr>
            <a:spLocks noGrp="1"/>
          </p:cNvSpPr>
          <p:nvPr>
            <p:ph idx="1"/>
          </p:nvPr>
        </p:nvSpPr>
        <p:spPr/>
        <p:txBody>
          <a:bodyPr>
            <a:normAutofit fontScale="92500" lnSpcReduction="10000"/>
          </a:bodyPr>
          <a:lstStyle/>
          <a:p>
            <a:pPr algn="l" rtl="0"/>
            <a:r>
              <a:rPr lang="en-US" sz="3800" dirty="0">
                <a:solidFill>
                  <a:srgbClr val="0070C0"/>
                </a:solidFill>
              </a:rPr>
              <a:t>High risk thrombophilia </a:t>
            </a:r>
            <a:br>
              <a:rPr lang="en-US" sz="3800" dirty="0">
                <a:solidFill>
                  <a:srgbClr val="0070C0"/>
                </a:solidFill>
              </a:rPr>
            </a:br>
            <a:r>
              <a:rPr lang="en-US" sz="3800" dirty="0">
                <a:solidFill>
                  <a:srgbClr val="0070C0"/>
                </a:solidFill>
              </a:rPr>
              <a:t>	</a:t>
            </a:r>
          </a:p>
          <a:p>
            <a:pPr lvl="1" algn="l" rtl="0"/>
            <a:r>
              <a:rPr lang="en-US" b="1" dirty="0"/>
              <a:t>Women with asymptomatic </a:t>
            </a:r>
            <a:r>
              <a:rPr lang="en-US" b="1" dirty="0" err="1">
                <a:solidFill>
                  <a:srgbClr val="FF0000"/>
                </a:solidFill>
              </a:rPr>
              <a:t>antithrombin</a:t>
            </a:r>
            <a:r>
              <a:rPr lang="en-US" b="1" dirty="0">
                <a:solidFill>
                  <a:srgbClr val="FF0000"/>
                </a:solidFill>
              </a:rPr>
              <a:t>, protein C or S deficiency </a:t>
            </a:r>
            <a:r>
              <a:rPr lang="en-US" b="1" dirty="0"/>
              <a:t>or those with more than one </a:t>
            </a:r>
            <a:r>
              <a:rPr lang="en-US" b="1" dirty="0" err="1"/>
              <a:t>thrombophilic</a:t>
            </a:r>
            <a:r>
              <a:rPr lang="en-US" b="1" dirty="0"/>
              <a:t> defect (including </a:t>
            </a:r>
            <a:r>
              <a:rPr lang="en-US" b="1" dirty="0">
                <a:solidFill>
                  <a:srgbClr val="FF0000"/>
                </a:solidFill>
              </a:rPr>
              <a:t>homozygous factor V Leiden, homozygous prothrombin gene mutation and compound heterozygotes</a:t>
            </a:r>
            <a:r>
              <a:rPr lang="en-US" b="1" dirty="0"/>
              <a:t>) should be referred to a local expert and antenatal prophylaxis considered. </a:t>
            </a:r>
          </a:p>
          <a:p>
            <a:pPr lvl="1" algn="l" rtl="0"/>
            <a:r>
              <a:rPr lang="en-US" b="1" dirty="0"/>
              <a:t>They should be recommended for six weeks’ postnatal prophylaxis even in the absence of additional risk factors. </a:t>
            </a:r>
            <a:endParaRPr lang="fa-IR" dirty="0"/>
          </a:p>
        </p:txBody>
      </p:sp>
    </p:spTree>
    <p:extLst>
      <p:ext uri="{BB962C8B-B14F-4D97-AF65-F5344CB8AC3E}">
        <p14:creationId xmlns:p14="http://schemas.microsoft.com/office/powerpoint/2010/main" val="10571152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rgbClr val="0070C0"/>
                </a:solidFill>
              </a:rPr>
              <a:t>Low risk thrombophilia </a:t>
            </a:r>
            <a:br>
              <a:rPr lang="en-US" dirty="0"/>
            </a:br>
            <a:endParaRPr lang="fa-IR" dirty="0"/>
          </a:p>
        </p:txBody>
      </p:sp>
      <p:sp>
        <p:nvSpPr>
          <p:cNvPr id="3" name="Content Placeholder 2"/>
          <p:cNvSpPr>
            <a:spLocks noGrp="1"/>
          </p:cNvSpPr>
          <p:nvPr>
            <p:ph idx="1"/>
          </p:nvPr>
        </p:nvSpPr>
        <p:spPr/>
        <p:txBody>
          <a:bodyPr>
            <a:normAutofit/>
          </a:bodyPr>
          <a:lstStyle/>
          <a:p>
            <a:pPr algn="l" rtl="0"/>
            <a:r>
              <a:rPr lang="en-US" b="1" dirty="0">
                <a:solidFill>
                  <a:srgbClr val="FF0000"/>
                </a:solidFill>
              </a:rPr>
              <a:t>Heterozygosity for factor V Leiden or prothrombin g</a:t>
            </a:r>
            <a:r>
              <a:rPr lang="en-US" b="1" dirty="0"/>
              <a:t>ene mutation are considered as risk factors for thrombosis in asymptomatic women .</a:t>
            </a:r>
          </a:p>
          <a:p>
            <a:pPr algn="l" rtl="0"/>
            <a:r>
              <a:rPr lang="en-US" b="1" dirty="0"/>
              <a:t>In the presence of three other risk factors such women may be considered for antenatal </a:t>
            </a:r>
            <a:r>
              <a:rPr lang="en-US" b="1" dirty="0" err="1"/>
              <a:t>thromboprophylaxis</a:t>
            </a:r>
            <a:r>
              <a:rPr lang="en-US" b="1" dirty="0"/>
              <a:t>, if there are two other risk factors </a:t>
            </a:r>
            <a:r>
              <a:rPr lang="en-US" b="1" dirty="0" err="1"/>
              <a:t>thromboprophylaxis</a:t>
            </a:r>
            <a:r>
              <a:rPr lang="en-US" b="1" dirty="0"/>
              <a:t> should be considered from 28 weeks and if there is one other risk factor postnatal </a:t>
            </a:r>
            <a:r>
              <a:rPr lang="en-US" b="1" dirty="0" err="1"/>
              <a:t>thromboprophylaxis</a:t>
            </a:r>
            <a:r>
              <a:rPr lang="en-US" b="1" dirty="0"/>
              <a:t> for 10 days should be considered. </a:t>
            </a:r>
            <a:endParaRPr lang="fa-IR" dirty="0"/>
          </a:p>
        </p:txBody>
      </p:sp>
    </p:spTree>
    <p:extLst>
      <p:ext uri="{BB962C8B-B14F-4D97-AF65-F5344CB8AC3E}">
        <p14:creationId xmlns:p14="http://schemas.microsoft.com/office/powerpoint/2010/main" val="24977042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0070C0"/>
                </a:solidFill>
              </a:rPr>
              <a:t>Antiphospholipid antibodies </a:t>
            </a:r>
            <a:br>
              <a:rPr lang="en-US" b="1" dirty="0">
                <a:solidFill>
                  <a:srgbClr val="0070C0"/>
                </a:solidFill>
              </a:rPr>
            </a:br>
            <a:endParaRPr lang="fa-IR" b="1" dirty="0">
              <a:solidFill>
                <a:srgbClr val="0070C0"/>
              </a:solidFill>
            </a:endParaRPr>
          </a:p>
        </p:txBody>
      </p:sp>
      <p:sp>
        <p:nvSpPr>
          <p:cNvPr id="3" name="Content Placeholder 2"/>
          <p:cNvSpPr>
            <a:spLocks noGrp="1"/>
          </p:cNvSpPr>
          <p:nvPr>
            <p:ph idx="1"/>
          </p:nvPr>
        </p:nvSpPr>
        <p:spPr/>
        <p:txBody>
          <a:bodyPr/>
          <a:lstStyle/>
          <a:p>
            <a:pPr algn="l" rtl="0"/>
            <a:r>
              <a:rPr lang="en-US" dirty="0"/>
              <a:t>How should women with antiphospholipid antibodies be treated? </a:t>
            </a:r>
          </a:p>
          <a:p>
            <a:pPr algn="l" rtl="0"/>
            <a:r>
              <a:rPr lang="en-US" b="1" dirty="0"/>
              <a:t>Persistent antiphospholipid antibodies (lupus anticoagulant and/or </a:t>
            </a:r>
            <a:r>
              <a:rPr lang="en-US" b="1" dirty="0" err="1"/>
              <a:t>anticardiolipin</a:t>
            </a:r>
            <a:r>
              <a:rPr lang="en-US" b="1" dirty="0"/>
              <a:t> and/or β2-glycoprotein 1 antibodies) in women without previous VTE should be considered as a risk factor for thrombosis such that if she has other risk factors she may be considered for antenatal or postnatal </a:t>
            </a:r>
            <a:r>
              <a:rPr lang="en-US" b="1" dirty="0" err="1"/>
              <a:t>thromboprophylaxis</a:t>
            </a:r>
            <a:r>
              <a:rPr lang="en-US" b="1" dirty="0"/>
              <a:t> as above. </a:t>
            </a:r>
            <a:endParaRPr lang="fa-IR" dirty="0"/>
          </a:p>
        </p:txBody>
      </p:sp>
    </p:spTree>
    <p:extLst>
      <p:ext uri="{BB962C8B-B14F-4D97-AF65-F5344CB8AC3E}">
        <p14:creationId xmlns:p14="http://schemas.microsoft.com/office/powerpoint/2010/main" val="1273557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solidFill>
                  <a:srgbClr val="0070C0"/>
                </a:solidFill>
              </a:rPr>
              <a:t>Timing of initiation of </a:t>
            </a:r>
            <a:r>
              <a:rPr lang="en-US" b="1" i="1" dirty="0" err="1">
                <a:solidFill>
                  <a:srgbClr val="0070C0"/>
                </a:solidFill>
              </a:rPr>
              <a:t>thromboprophylaxis</a:t>
            </a:r>
            <a:r>
              <a:rPr lang="en-US" b="1" i="1" dirty="0">
                <a:solidFill>
                  <a:srgbClr val="0070C0"/>
                </a:solidFill>
              </a:rPr>
              <a:t> </a:t>
            </a:r>
            <a:br>
              <a:rPr lang="en-US" dirty="0"/>
            </a:br>
            <a:endParaRPr lang="fa-IR" dirty="0"/>
          </a:p>
        </p:txBody>
      </p:sp>
      <p:sp>
        <p:nvSpPr>
          <p:cNvPr id="3" name="Content Placeholder 2"/>
          <p:cNvSpPr>
            <a:spLocks noGrp="1"/>
          </p:cNvSpPr>
          <p:nvPr>
            <p:ph idx="1"/>
          </p:nvPr>
        </p:nvSpPr>
        <p:spPr/>
        <p:txBody>
          <a:bodyPr/>
          <a:lstStyle/>
          <a:p>
            <a:pPr algn="l" rtl="0"/>
            <a:r>
              <a:rPr lang="en-US" dirty="0"/>
              <a:t>When should </a:t>
            </a:r>
            <a:r>
              <a:rPr lang="en-US" dirty="0" err="1"/>
              <a:t>thromboprophylaxis</a:t>
            </a:r>
            <a:r>
              <a:rPr lang="en-US" dirty="0"/>
              <a:t> be started? </a:t>
            </a:r>
          </a:p>
          <a:p>
            <a:pPr algn="l" rtl="0"/>
            <a:r>
              <a:rPr lang="en-US" b="1" dirty="0"/>
              <a:t>Antenatal </a:t>
            </a:r>
            <a:r>
              <a:rPr lang="en-US" b="1" dirty="0" err="1"/>
              <a:t>thromboprophylaxis</a:t>
            </a:r>
            <a:r>
              <a:rPr lang="en-US" b="1" dirty="0"/>
              <a:t> for those with previous VTE should begin as early in pregnancy as practical. </a:t>
            </a:r>
          </a:p>
          <a:p>
            <a:pPr algn="l" rtl="0"/>
            <a:r>
              <a:rPr lang="en-US" b="1" dirty="0"/>
              <a:t>Women without previous VTE and without particular first trimester risk factors or admission to hospital, but with four other risk factors, should be considered for antenatal prophylaxis throughout pregnancy. </a:t>
            </a:r>
            <a:endParaRPr lang="fa-IR" dirty="0"/>
          </a:p>
        </p:txBody>
      </p:sp>
    </p:spTree>
    <p:extLst>
      <p:ext uri="{BB962C8B-B14F-4D97-AF65-F5344CB8AC3E}">
        <p14:creationId xmlns:p14="http://schemas.microsoft.com/office/powerpoint/2010/main" val="3584390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l" rtl="0"/>
            <a:r>
              <a:rPr lang="en-US" b="1" dirty="0"/>
              <a:t>Women without previous VTE and without particular first trimester risk factors or admission to hospital, but with three other risk factors, can start antenatal prophylaxis at 28 weeks of gestation. </a:t>
            </a:r>
            <a:endParaRPr lang="fa-IR" dirty="0"/>
          </a:p>
        </p:txBody>
      </p:sp>
    </p:spTree>
    <p:extLst>
      <p:ext uri="{BB962C8B-B14F-4D97-AF65-F5344CB8AC3E}">
        <p14:creationId xmlns:p14="http://schemas.microsoft.com/office/powerpoint/2010/main" val="36540276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lnSpcReduction="20000"/>
          </a:bodyPr>
          <a:lstStyle/>
          <a:p>
            <a:pPr algn="l" rtl="0"/>
            <a:r>
              <a:rPr lang="en-US" dirty="0"/>
              <a:t>First trimester risk factors </a:t>
            </a:r>
          </a:p>
          <a:p>
            <a:pPr algn="l" rtl="0"/>
            <a:r>
              <a:rPr lang="en-US" dirty="0"/>
              <a:t>What are the first trimester risk factors for VTE and how should they be managed? </a:t>
            </a:r>
          </a:p>
          <a:p>
            <a:pPr algn="l" rtl="0"/>
            <a:r>
              <a:rPr lang="en-US" b="1" dirty="0"/>
              <a:t>Women admitted with hyperemesis should be considered for </a:t>
            </a:r>
            <a:r>
              <a:rPr lang="en-US" b="1" dirty="0" err="1"/>
              <a:t>thromboprophylaxis</a:t>
            </a:r>
            <a:r>
              <a:rPr lang="en-US" b="1" dirty="0"/>
              <a:t> with LMWH and can discontinue </a:t>
            </a:r>
            <a:r>
              <a:rPr lang="en-US" b="1" dirty="0" err="1"/>
              <a:t>thromboprophylaxis</a:t>
            </a:r>
            <a:r>
              <a:rPr lang="en-US" b="1" dirty="0"/>
              <a:t> when the hyperemesis resolves. </a:t>
            </a:r>
          </a:p>
          <a:p>
            <a:pPr algn="l" rtl="0"/>
            <a:r>
              <a:rPr lang="en-US" b="1" dirty="0"/>
              <a:t>Women with ovarian </a:t>
            </a:r>
            <a:r>
              <a:rPr lang="en-US" b="1" dirty="0" err="1"/>
              <a:t>hyperstimulation</a:t>
            </a:r>
            <a:r>
              <a:rPr lang="en-US" b="1" dirty="0"/>
              <a:t> syndrome should be considered for </a:t>
            </a:r>
            <a:r>
              <a:rPr lang="en-US" b="1" dirty="0" err="1"/>
              <a:t>thromboprophylaxis</a:t>
            </a:r>
            <a:r>
              <a:rPr lang="en-US" b="1" dirty="0"/>
              <a:t> with LMWH in the first trimester. </a:t>
            </a:r>
          </a:p>
          <a:p>
            <a:pPr algn="l" rtl="0"/>
            <a:r>
              <a:rPr lang="en-US" b="1" dirty="0"/>
              <a:t>Women with an IVF pregnancy and three other risk factors should be considered for </a:t>
            </a:r>
            <a:r>
              <a:rPr lang="en-US" b="1" dirty="0" err="1"/>
              <a:t>thromboprophylaxis</a:t>
            </a:r>
            <a:r>
              <a:rPr lang="en-US" b="1" dirty="0"/>
              <a:t> with LMWH starting in the first trimester </a:t>
            </a:r>
            <a:endParaRPr lang="fa-IR" dirty="0"/>
          </a:p>
        </p:txBody>
      </p:sp>
    </p:spTree>
    <p:extLst>
      <p:ext uri="{BB962C8B-B14F-4D97-AF65-F5344CB8AC3E}">
        <p14:creationId xmlns:p14="http://schemas.microsoft.com/office/powerpoint/2010/main" val="41632220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70C0"/>
                </a:solidFill>
              </a:rPr>
              <a:t>When should </a:t>
            </a:r>
            <a:r>
              <a:rPr lang="en-US" b="1" dirty="0" err="1">
                <a:solidFill>
                  <a:srgbClr val="0070C0"/>
                </a:solidFill>
              </a:rPr>
              <a:t>thromboprophylaxis</a:t>
            </a:r>
            <a:r>
              <a:rPr lang="en-US" b="1" dirty="0">
                <a:solidFill>
                  <a:srgbClr val="0070C0"/>
                </a:solidFill>
              </a:rPr>
              <a:t> be interrupted for delivery? </a:t>
            </a:r>
            <a:br>
              <a:rPr lang="en-US" b="1" dirty="0">
                <a:solidFill>
                  <a:srgbClr val="0070C0"/>
                </a:solidFill>
              </a:rPr>
            </a:br>
            <a:endParaRPr lang="fa-IR" b="1" dirty="0">
              <a:solidFill>
                <a:srgbClr val="0070C0"/>
              </a:solidFill>
            </a:endParaRPr>
          </a:p>
        </p:txBody>
      </p:sp>
      <p:sp>
        <p:nvSpPr>
          <p:cNvPr id="3" name="Content Placeholder 2"/>
          <p:cNvSpPr>
            <a:spLocks noGrp="1"/>
          </p:cNvSpPr>
          <p:nvPr>
            <p:ph idx="1"/>
          </p:nvPr>
        </p:nvSpPr>
        <p:spPr/>
        <p:txBody>
          <a:bodyPr>
            <a:normAutofit/>
          </a:bodyPr>
          <a:lstStyle/>
          <a:p>
            <a:pPr algn="l" rtl="0"/>
            <a:r>
              <a:rPr lang="en-US" b="1" dirty="0"/>
              <a:t>Women receiving antenatal LMWH should be advised that if they have any vaginal bleeding or once </a:t>
            </a:r>
            <a:r>
              <a:rPr lang="en-US" b="1" dirty="0" err="1"/>
              <a:t>labour</a:t>
            </a:r>
            <a:r>
              <a:rPr lang="en-US" b="1" dirty="0"/>
              <a:t> begins they should not inject any further LMWH. </a:t>
            </a:r>
          </a:p>
          <a:p>
            <a:pPr algn="l" rtl="0"/>
            <a:r>
              <a:rPr lang="en-US" b="1" dirty="0"/>
              <a:t>Regional techniques should be avoided if possible until at least 12 hours after the previous prophylactic dose of LMWH. </a:t>
            </a:r>
            <a:endParaRPr lang="fa-IR" dirty="0"/>
          </a:p>
        </p:txBody>
      </p:sp>
    </p:spTree>
    <p:extLst>
      <p:ext uri="{BB962C8B-B14F-4D97-AF65-F5344CB8AC3E}">
        <p14:creationId xmlns:p14="http://schemas.microsoft.com/office/powerpoint/2010/main" val="1326131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INTRODUCTION</a:t>
            </a:r>
            <a:endParaRPr lang="fa-IR" dirty="0"/>
          </a:p>
        </p:txBody>
      </p:sp>
      <p:sp>
        <p:nvSpPr>
          <p:cNvPr id="3" name="Content Placeholder 2"/>
          <p:cNvSpPr>
            <a:spLocks noGrp="1"/>
          </p:cNvSpPr>
          <p:nvPr>
            <p:ph idx="1"/>
          </p:nvPr>
        </p:nvSpPr>
        <p:spPr/>
        <p:txBody>
          <a:bodyPr/>
          <a:lstStyle/>
          <a:p>
            <a:pPr algn="l" rtl="0"/>
            <a:r>
              <a:rPr lang="en-US" dirty="0"/>
              <a:t>Women who are pregnant or in the postpartum period have a fourfold to fivefold increased risk of thromboembolism compared with </a:t>
            </a:r>
            <a:r>
              <a:rPr lang="en-US" dirty="0" err="1"/>
              <a:t>nonpregnant</a:t>
            </a:r>
            <a:r>
              <a:rPr lang="en-US" dirty="0"/>
              <a:t> women .</a:t>
            </a:r>
          </a:p>
          <a:p>
            <a:pPr algn="l" rtl="0"/>
            <a:r>
              <a:rPr lang="en-US" dirty="0"/>
              <a:t>Approximately 80% of thromboembolic events in pregnancy are venous, with a prevalence of 0.5–2.0 per 1,000 pregnant women.</a:t>
            </a:r>
          </a:p>
          <a:p>
            <a:pPr algn="l" rtl="0"/>
            <a:r>
              <a:rPr lang="en-US" dirty="0"/>
              <a:t>Venous thromboembolism (VTE) is one of the leading causes of maternal mortality in the United States, accounting for 9.3% of all maternal deaths</a:t>
            </a:r>
            <a:endParaRPr lang="fa-IR" dirty="0"/>
          </a:p>
        </p:txBody>
      </p:sp>
    </p:spTree>
    <p:extLst>
      <p:ext uri="{BB962C8B-B14F-4D97-AF65-F5344CB8AC3E}">
        <p14:creationId xmlns:p14="http://schemas.microsoft.com/office/powerpoint/2010/main" val="23434036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l" rtl="0"/>
            <a:r>
              <a:rPr lang="en-US" b="1" dirty="0"/>
              <a:t>If a woman develops a </a:t>
            </a:r>
            <a:r>
              <a:rPr lang="en-US" b="1" dirty="0" err="1"/>
              <a:t>haemorrhagic</a:t>
            </a:r>
            <a:r>
              <a:rPr lang="en-US" b="1" dirty="0"/>
              <a:t> problem while on LMWH the treatment should be stopped and expert </a:t>
            </a:r>
            <a:r>
              <a:rPr lang="en-US" b="1" dirty="0" err="1">
                <a:solidFill>
                  <a:srgbClr val="FF0000"/>
                </a:solidFill>
              </a:rPr>
              <a:t>haematological</a:t>
            </a:r>
            <a:r>
              <a:rPr lang="en-US" b="1" dirty="0"/>
              <a:t> advice sought. </a:t>
            </a:r>
            <a:endParaRPr lang="en-US" dirty="0"/>
          </a:p>
          <a:p>
            <a:pPr algn="l" rtl="0"/>
            <a:r>
              <a:rPr lang="en-US" b="1" dirty="0" err="1"/>
              <a:t>Thromboprophylaxis</a:t>
            </a:r>
            <a:r>
              <a:rPr lang="en-US" b="1" dirty="0"/>
              <a:t> should be started or reinstituted as soon as the immediate risk of </a:t>
            </a:r>
            <a:r>
              <a:rPr lang="en-US" b="1" dirty="0" err="1"/>
              <a:t>haemorrhage</a:t>
            </a:r>
            <a:r>
              <a:rPr lang="en-US" b="1" dirty="0"/>
              <a:t> is reduced. </a:t>
            </a:r>
            <a:endParaRPr lang="fa-IR" dirty="0"/>
          </a:p>
        </p:txBody>
      </p:sp>
    </p:spTree>
    <p:extLst>
      <p:ext uri="{BB962C8B-B14F-4D97-AF65-F5344CB8AC3E}">
        <p14:creationId xmlns:p14="http://schemas.microsoft.com/office/powerpoint/2010/main" val="40190062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solidFill>
                  <a:srgbClr val="0070C0"/>
                </a:solidFill>
              </a:rPr>
              <a:t>Thromboprophylaxia</a:t>
            </a:r>
            <a:r>
              <a:rPr lang="en-US" b="1" dirty="0">
                <a:solidFill>
                  <a:srgbClr val="0070C0"/>
                </a:solidFill>
              </a:rPr>
              <a:t> after delivery</a:t>
            </a:r>
            <a:endParaRPr lang="fa-IR" b="1" dirty="0">
              <a:solidFill>
                <a:srgbClr val="0070C0"/>
              </a:solidFill>
            </a:endParaRPr>
          </a:p>
        </p:txBody>
      </p:sp>
      <p:sp>
        <p:nvSpPr>
          <p:cNvPr id="3" name="Content Placeholder 2"/>
          <p:cNvSpPr>
            <a:spLocks noGrp="1"/>
          </p:cNvSpPr>
          <p:nvPr>
            <p:ph idx="1"/>
          </p:nvPr>
        </p:nvSpPr>
        <p:spPr/>
        <p:txBody>
          <a:bodyPr>
            <a:normAutofit fontScale="92500" lnSpcReduction="10000"/>
          </a:bodyPr>
          <a:lstStyle/>
          <a:p>
            <a:pPr algn="l" rtl="0"/>
            <a:r>
              <a:rPr lang="en-US" dirty="0"/>
              <a:t>Assessment of risk </a:t>
            </a:r>
          </a:p>
          <a:p>
            <a:pPr algn="l" rtl="0"/>
            <a:r>
              <a:rPr lang="en-US" dirty="0"/>
              <a:t>What are the risk factors for VTE after delivery? </a:t>
            </a:r>
          </a:p>
          <a:p>
            <a:pPr algn="l" rtl="0"/>
            <a:r>
              <a:rPr lang="en-US" b="1" dirty="0"/>
              <a:t>All women with class 3 obesity (BMI greater than or equal to 40 kg/m2) should be considered for prophylactic LMWH in doses appropriate for their weight for 10 days after delivery. </a:t>
            </a:r>
          </a:p>
          <a:p>
            <a:pPr algn="l" rtl="0"/>
            <a:r>
              <a:rPr lang="en-US" b="1" dirty="0"/>
              <a:t>Women with 3 or more persisting risk factors should be considered for LMWH in prophylactic doses appropriate for their weight for 10 days after delivery.  </a:t>
            </a:r>
          </a:p>
          <a:p>
            <a:pPr algn="l" rtl="0"/>
            <a:r>
              <a:rPr lang="en-US" b="1" dirty="0"/>
              <a:t>Women with 2 risk factors should be considered for LMWH for hospitalization</a:t>
            </a:r>
            <a:endParaRPr lang="fa-IR" dirty="0"/>
          </a:p>
        </p:txBody>
      </p:sp>
    </p:spTree>
    <p:extLst>
      <p:ext uri="{BB962C8B-B14F-4D97-AF65-F5344CB8AC3E}">
        <p14:creationId xmlns:p14="http://schemas.microsoft.com/office/powerpoint/2010/main" val="20974958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l" rtl="0"/>
            <a:r>
              <a:rPr lang="en-US" b="1" dirty="0">
                <a:solidFill>
                  <a:srgbClr val="0070C0"/>
                </a:solidFill>
              </a:rPr>
              <a:t>Previous VTE </a:t>
            </a:r>
          </a:p>
          <a:p>
            <a:pPr algn="l" rtl="0"/>
            <a:r>
              <a:rPr lang="en-US" dirty="0"/>
              <a:t>Which women with previous VTE need postpartum </a:t>
            </a:r>
            <a:r>
              <a:rPr lang="en-US" dirty="0" err="1"/>
              <a:t>thromboprophylaxis</a:t>
            </a:r>
            <a:r>
              <a:rPr lang="en-US" dirty="0"/>
              <a:t>? </a:t>
            </a:r>
          </a:p>
          <a:p>
            <a:pPr algn="l" rtl="0"/>
            <a:r>
              <a:rPr lang="en-US" b="1" dirty="0"/>
              <a:t>All women with a previous history of confirmed VTE should be offered </a:t>
            </a:r>
            <a:r>
              <a:rPr lang="en-US" b="1" dirty="0" err="1"/>
              <a:t>thromboprophylaxis</a:t>
            </a:r>
            <a:r>
              <a:rPr lang="en-US" b="1" dirty="0"/>
              <a:t> with LMWH or warfarin for at least 6 weeks postpartum regardless of the mode of delivery. </a:t>
            </a:r>
            <a:endParaRPr lang="fa-IR" dirty="0"/>
          </a:p>
        </p:txBody>
      </p:sp>
    </p:spTree>
    <p:extLst>
      <p:ext uri="{BB962C8B-B14F-4D97-AF65-F5344CB8AC3E}">
        <p14:creationId xmlns:p14="http://schemas.microsoft.com/office/powerpoint/2010/main" val="41675193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086643" y="2536945"/>
            <a:ext cx="10018713" cy="3490877"/>
          </a:xfrm>
          <a:ln>
            <a:solidFill>
              <a:srgbClr val="FF0000"/>
            </a:solidFill>
          </a:ln>
        </p:spPr>
        <p:txBody>
          <a:bodyPr>
            <a:normAutofit fontScale="92500" lnSpcReduction="20000"/>
          </a:bodyPr>
          <a:lstStyle/>
          <a:p>
            <a:pPr algn="l" rtl="0"/>
            <a:r>
              <a:rPr lang="en-US" b="1" dirty="0">
                <a:solidFill>
                  <a:srgbClr val="0070C0"/>
                </a:solidFill>
              </a:rPr>
              <a:t>Asymptomatic thrombophilia </a:t>
            </a:r>
          </a:p>
          <a:p>
            <a:pPr algn="l" rtl="0"/>
            <a:r>
              <a:rPr lang="en-US" dirty="0"/>
              <a:t>Which women with thrombophilia without previous VTE need postpartum </a:t>
            </a:r>
            <a:r>
              <a:rPr lang="en-US" dirty="0" err="1"/>
              <a:t>thromboprophylaxis</a:t>
            </a:r>
            <a:r>
              <a:rPr lang="en-US" dirty="0"/>
              <a:t>? </a:t>
            </a:r>
          </a:p>
          <a:p>
            <a:pPr algn="l" rtl="0"/>
            <a:r>
              <a:rPr lang="en-US" b="1" dirty="0"/>
              <a:t>Women with thrombophilia without previous VTE should be stratified according to both the level of risk associated with their thrombophilia and the presence or absence of a family history or other risk factors.</a:t>
            </a:r>
          </a:p>
          <a:p>
            <a:pPr algn="l" rtl="0"/>
            <a:r>
              <a:rPr lang="en-US" b="1" dirty="0"/>
              <a:t>Women with high risk thrombophilia should be considered for 6 weeks’ postnatal </a:t>
            </a:r>
            <a:r>
              <a:rPr lang="en-US" b="1" dirty="0" err="1"/>
              <a:t>thromboprophylaxis</a:t>
            </a:r>
            <a:r>
              <a:rPr lang="en-US" b="1" dirty="0"/>
              <a:t>. </a:t>
            </a:r>
          </a:p>
          <a:p>
            <a:pPr algn="l" rtl="0"/>
            <a:r>
              <a:rPr lang="en-US" b="1" dirty="0"/>
              <a:t>Women with a family history of VTE and low risk thrombophilia should be considered for 6 weeks’ postnatal </a:t>
            </a:r>
            <a:r>
              <a:rPr lang="en-US" b="1" dirty="0" err="1"/>
              <a:t>thromboprophylaxis</a:t>
            </a:r>
            <a:r>
              <a:rPr lang="en-US" b="1" dirty="0"/>
              <a:t>. </a:t>
            </a:r>
            <a:endParaRPr lang="fa-IR" dirty="0"/>
          </a:p>
        </p:txBody>
      </p:sp>
    </p:spTree>
    <p:extLst>
      <p:ext uri="{BB962C8B-B14F-4D97-AF65-F5344CB8AC3E}">
        <p14:creationId xmlns:p14="http://schemas.microsoft.com/office/powerpoint/2010/main" val="22317240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l" rtl="0"/>
            <a:r>
              <a:rPr lang="en-US" dirty="0"/>
              <a:t>For how long should </a:t>
            </a:r>
            <a:r>
              <a:rPr lang="en-US" dirty="0" err="1"/>
              <a:t>thromboprophylaxis</a:t>
            </a:r>
            <a:r>
              <a:rPr lang="en-US" dirty="0"/>
              <a:t> be continued after delivery? </a:t>
            </a:r>
          </a:p>
          <a:p>
            <a:pPr algn="l" rtl="0"/>
            <a:r>
              <a:rPr lang="en-US" b="1" dirty="0"/>
              <a:t>In women who have additional persistent (lasting more than 10 days postpartum) risk factors, such </a:t>
            </a:r>
            <a:r>
              <a:rPr lang="en-US" b="1" dirty="0">
                <a:solidFill>
                  <a:srgbClr val="FF0000"/>
                </a:solidFill>
              </a:rPr>
              <a:t>as prolonged admission</a:t>
            </a:r>
            <a:r>
              <a:rPr lang="en-US" b="1" dirty="0"/>
              <a:t>, </a:t>
            </a:r>
            <a:r>
              <a:rPr lang="en-US" b="1" dirty="0">
                <a:solidFill>
                  <a:srgbClr val="FF0000"/>
                </a:solidFill>
              </a:rPr>
              <a:t>wound infectio</a:t>
            </a:r>
            <a:r>
              <a:rPr lang="en-US" b="1" dirty="0"/>
              <a:t>n or </a:t>
            </a:r>
            <a:r>
              <a:rPr lang="en-US" b="1" dirty="0">
                <a:solidFill>
                  <a:srgbClr val="FF0000"/>
                </a:solidFill>
              </a:rPr>
              <a:t>surgery in the puerperium</a:t>
            </a:r>
            <a:r>
              <a:rPr lang="en-US" b="1" dirty="0"/>
              <a:t>, </a:t>
            </a:r>
            <a:r>
              <a:rPr lang="en-US" b="1" dirty="0" err="1"/>
              <a:t>thromboprophylaxis</a:t>
            </a:r>
            <a:r>
              <a:rPr lang="en-US" b="1" dirty="0"/>
              <a:t> should be extended for up to 6 weeks or until the additional risk factor/s is/are no longer present. </a:t>
            </a:r>
            <a:endParaRPr lang="fa-IR" dirty="0"/>
          </a:p>
        </p:txBody>
      </p:sp>
    </p:spTree>
    <p:extLst>
      <p:ext uri="{BB962C8B-B14F-4D97-AF65-F5344CB8AC3E}">
        <p14:creationId xmlns:p14="http://schemas.microsoft.com/office/powerpoint/2010/main" val="16283115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lnSpcReduction="10000"/>
          </a:bodyPr>
          <a:lstStyle/>
          <a:p>
            <a:pPr algn="l" rtl="0"/>
            <a:r>
              <a:rPr lang="en-US" b="1" dirty="0"/>
              <a:t>The first </a:t>
            </a:r>
            <a:r>
              <a:rPr lang="en-US" b="1" dirty="0" err="1"/>
              <a:t>thromboprophylactic</a:t>
            </a:r>
            <a:r>
              <a:rPr lang="en-US" b="1" dirty="0"/>
              <a:t> dose of LMWH should be given as soon as possible after delivery provided there is no postpartum </a:t>
            </a:r>
            <a:r>
              <a:rPr lang="en-US" b="1" dirty="0" err="1"/>
              <a:t>haemorrhage</a:t>
            </a:r>
            <a:r>
              <a:rPr lang="en-US" b="1" dirty="0"/>
              <a:t> and regional analgesia has not been used. </a:t>
            </a:r>
          </a:p>
          <a:p>
            <a:pPr algn="l" rtl="0"/>
            <a:r>
              <a:rPr lang="en-US" b="1" dirty="0"/>
              <a:t>Women at high risk of </a:t>
            </a:r>
            <a:r>
              <a:rPr lang="en-US" b="1" dirty="0" err="1"/>
              <a:t>haemorrhage</a:t>
            </a:r>
            <a:r>
              <a:rPr lang="en-US" b="1" dirty="0"/>
              <a:t> with risk factors including </a:t>
            </a:r>
            <a:r>
              <a:rPr lang="en-US" b="1" dirty="0">
                <a:solidFill>
                  <a:srgbClr val="FF0000"/>
                </a:solidFill>
              </a:rPr>
              <a:t>major antepartum </a:t>
            </a:r>
            <a:r>
              <a:rPr lang="en-US" b="1" dirty="0" err="1">
                <a:solidFill>
                  <a:srgbClr val="FF0000"/>
                </a:solidFill>
              </a:rPr>
              <a:t>haemorrhage</a:t>
            </a:r>
            <a:r>
              <a:rPr lang="en-US" b="1" dirty="0"/>
              <a:t>, </a:t>
            </a:r>
            <a:r>
              <a:rPr lang="en-US" b="1" dirty="0">
                <a:solidFill>
                  <a:srgbClr val="FF0000"/>
                </a:solidFill>
              </a:rPr>
              <a:t>coagulopathy</a:t>
            </a:r>
            <a:r>
              <a:rPr lang="en-US" b="1" dirty="0"/>
              <a:t>, </a:t>
            </a:r>
            <a:r>
              <a:rPr lang="en-US" b="1" dirty="0">
                <a:solidFill>
                  <a:srgbClr val="FF0000"/>
                </a:solidFill>
              </a:rPr>
              <a:t>progressive wound </a:t>
            </a:r>
            <a:r>
              <a:rPr lang="en-US" b="1" dirty="0" err="1">
                <a:solidFill>
                  <a:srgbClr val="FF0000"/>
                </a:solidFill>
              </a:rPr>
              <a:t>haematoma</a:t>
            </a:r>
            <a:r>
              <a:rPr lang="en-US" b="1" dirty="0"/>
              <a:t>, </a:t>
            </a:r>
            <a:r>
              <a:rPr lang="en-US" b="1" dirty="0">
                <a:solidFill>
                  <a:srgbClr val="FF0000"/>
                </a:solidFill>
              </a:rPr>
              <a:t>suspected intra-abdominal bleed</a:t>
            </a:r>
            <a:r>
              <a:rPr lang="en-US" b="1" dirty="0"/>
              <a:t>ing and </a:t>
            </a:r>
            <a:r>
              <a:rPr lang="en-US" b="1" dirty="0">
                <a:solidFill>
                  <a:srgbClr val="FF0000"/>
                </a:solidFill>
              </a:rPr>
              <a:t>postpartum </a:t>
            </a:r>
            <a:r>
              <a:rPr lang="en-US" b="1" dirty="0" err="1">
                <a:solidFill>
                  <a:srgbClr val="FF0000"/>
                </a:solidFill>
              </a:rPr>
              <a:t>haemorrhage</a:t>
            </a:r>
            <a:r>
              <a:rPr lang="en-US" b="1" dirty="0">
                <a:solidFill>
                  <a:srgbClr val="FF0000"/>
                </a:solidFill>
              </a:rPr>
              <a:t> </a:t>
            </a:r>
            <a:r>
              <a:rPr lang="en-US" b="1" dirty="0"/>
              <a:t>may be managed with anti-embolism stockings (AES), foot impulse devices or intermittent pneumatic compression devices. </a:t>
            </a:r>
          </a:p>
          <a:p>
            <a:pPr algn="l" rtl="0"/>
            <a:r>
              <a:rPr lang="en-US" b="1" dirty="0"/>
              <a:t>Unfractionated heparin (UFT) may also be considered. </a:t>
            </a:r>
            <a:endParaRPr lang="fa-IR" dirty="0"/>
          </a:p>
        </p:txBody>
      </p:sp>
    </p:spTree>
    <p:extLst>
      <p:ext uri="{BB962C8B-B14F-4D97-AF65-F5344CB8AC3E}">
        <p14:creationId xmlns:p14="http://schemas.microsoft.com/office/powerpoint/2010/main" val="28467904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solidFill>
                  <a:srgbClr val="0070C0"/>
                </a:solidFill>
              </a:rPr>
              <a:t>Which agents should be used for </a:t>
            </a:r>
            <a:r>
              <a:rPr lang="en-US" b="1" i="1" dirty="0" err="1">
                <a:solidFill>
                  <a:srgbClr val="0070C0"/>
                </a:solidFill>
              </a:rPr>
              <a:t>thromboprophylaxis</a:t>
            </a:r>
            <a:r>
              <a:rPr lang="en-US" b="1" i="1" dirty="0">
                <a:solidFill>
                  <a:srgbClr val="0070C0"/>
                </a:solidFill>
              </a:rPr>
              <a:t>? </a:t>
            </a:r>
            <a:br>
              <a:rPr lang="en-US" b="1" dirty="0">
                <a:solidFill>
                  <a:srgbClr val="0070C0"/>
                </a:solidFill>
              </a:rPr>
            </a:br>
            <a:endParaRPr lang="fa-IR" b="1" dirty="0">
              <a:solidFill>
                <a:srgbClr val="0070C0"/>
              </a:solidFill>
            </a:endParaRPr>
          </a:p>
        </p:txBody>
      </p:sp>
      <p:sp>
        <p:nvSpPr>
          <p:cNvPr id="3" name="Content Placeholder 2"/>
          <p:cNvSpPr>
            <a:spLocks noGrp="1"/>
          </p:cNvSpPr>
          <p:nvPr>
            <p:ph idx="1"/>
          </p:nvPr>
        </p:nvSpPr>
        <p:spPr/>
        <p:txBody>
          <a:bodyPr>
            <a:normAutofit fontScale="85000" lnSpcReduction="20000"/>
          </a:bodyPr>
          <a:lstStyle/>
          <a:p>
            <a:pPr algn="l" rtl="0"/>
            <a:r>
              <a:rPr lang="en-US" dirty="0"/>
              <a:t>Low-molecular-weight heparin (LMWH) </a:t>
            </a:r>
          </a:p>
          <a:p>
            <a:pPr lvl="1" algn="l" rtl="0"/>
            <a:r>
              <a:rPr lang="en-US" b="1" dirty="0"/>
              <a:t>LMWHs are the agents of choice for antenatal and postnatal </a:t>
            </a:r>
            <a:r>
              <a:rPr lang="en-US" b="1" dirty="0" err="1"/>
              <a:t>thromboprophylaxis</a:t>
            </a:r>
            <a:r>
              <a:rPr lang="en-US" b="1" dirty="0"/>
              <a:t>. </a:t>
            </a:r>
            <a:endParaRPr lang="en-US" dirty="0"/>
          </a:p>
          <a:p>
            <a:pPr lvl="1" algn="l" rtl="0"/>
            <a:r>
              <a:rPr lang="en-US" b="1" dirty="0"/>
              <a:t>Doses of LMWH are based on weight. </a:t>
            </a:r>
          </a:p>
          <a:p>
            <a:pPr algn="l" rtl="0"/>
            <a:r>
              <a:rPr lang="en-US" b="1" dirty="0"/>
              <a:t>It is only necessary to monitor the platelet count if the woman has had prior exposure to unfractionated heparin (UFH). </a:t>
            </a:r>
            <a:endParaRPr lang="en-US" dirty="0"/>
          </a:p>
          <a:p>
            <a:pPr algn="l" rtl="0"/>
            <a:r>
              <a:rPr lang="en-US" b="1" dirty="0"/>
              <a:t>Monitoring of anti-</a:t>
            </a:r>
            <a:r>
              <a:rPr lang="en-US" b="1" dirty="0" err="1"/>
              <a:t>Xa</a:t>
            </a:r>
            <a:r>
              <a:rPr lang="en-US" b="1" dirty="0"/>
              <a:t> levels is not required when LMWH is used for </a:t>
            </a:r>
            <a:r>
              <a:rPr lang="en-US" b="1" dirty="0" err="1"/>
              <a:t>thromboprophylaxis</a:t>
            </a:r>
            <a:r>
              <a:rPr lang="en-US" b="1" dirty="0"/>
              <a:t>. </a:t>
            </a:r>
            <a:endParaRPr lang="en-US" dirty="0"/>
          </a:p>
          <a:p>
            <a:pPr algn="l" rtl="0"/>
            <a:r>
              <a:rPr lang="en-US" b="1" dirty="0"/>
              <a:t>Doses of LMWH should be reduced in women with renal impairment. </a:t>
            </a:r>
            <a:endParaRPr lang="en-US" dirty="0"/>
          </a:p>
          <a:p>
            <a:pPr algn="l" rtl="0"/>
            <a:r>
              <a:rPr lang="en-US" b="1" dirty="0"/>
              <a:t>LMWH is safe in breastfeeding. </a:t>
            </a:r>
            <a:endParaRPr lang="fa-IR" dirty="0"/>
          </a:p>
        </p:txBody>
      </p:sp>
    </p:spTree>
    <p:extLst>
      <p:ext uri="{BB962C8B-B14F-4D97-AF65-F5344CB8AC3E}">
        <p14:creationId xmlns:p14="http://schemas.microsoft.com/office/powerpoint/2010/main" val="25993573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l" rtl="0"/>
            <a:r>
              <a:rPr lang="en-US" dirty="0"/>
              <a:t>Unfractionated heparin </a:t>
            </a:r>
          </a:p>
          <a:p>
            <a:pPr lvl="1" algn="l" rtl="0"/>
            <a:r>
              <a:rPr lang="en-US" b="1" dirty="0"/>
              <a:t>In women at very high risk of thrombosis ,UFH may be used </a:t>
            </a:r>
            <a:r>
              <a:rPr lang="en-US" b="1" dirty="0" err="1"/>
              <a:t>peripartum</a:t>
            </a:r>
            <a:r>
              <a:rPr lang="en-US" b="1" dirty="0"/>
              <a:t> in preference to LMWH where there is an increased risk of </a:t>
            </a:r>
            <a:r>
              <a:rPr lang="en-US" b="1" dirty="0" err="1"/>
              <a:t>haemorrhage</a:t>
            </a:r>
            <a:r>
              <a:rPr lang="en-US" b="1" dirty="0"/>
              <a:t> or where regional </a:t>
            </a:r>
            <a:r>
              <a:rPr lang="en-US" b="1" dirty="0" err="1"/>
              <a:t>anaesthetic</a:t>
            </a:r>
            <a:r>
              <a:rPr lang="en-US" b="1" dirty="0"/>
              <a:t> techniques may be required. </a:t>
            </a:r>
            <a:endParaRPr lang="en-US" dirty="0"/>
          </a:p>
          <a:p>
            <a:pPr lvl="1" algn="l" rtl="0"/>
            <a:r>
              <a:rPr lang="en-US" b="1" dirty="0"/>
              <a:t>If UFH is used after caesarean section (or other surgery), the platelet count should be monitored every 2–3 days from days 4–14 or until heparin is stopped. </a:t>
            </a:r>
            <a:endParaRPr lang="fa-IR" dirty="0"/>
          </a:p>
        </p:txBody>
      </p:sp>
    </p:spTree>
    <p:extLst>
      <p:ext uri="{BB962C8B-B14F-4D97-AF65-F5344CB8AC3E}">
        <p14:creationId xmlns:p14="http://schemas.microsoft.com/office/powerpoint/2010/main" val="24975788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85000" lnSpcReduction="20000"/>
          </a:bodyPr>
          <a:lstStyle/>
          <a:p>
            <a:pPr algn="l" rtl="0"/>
            <a:r>
              <a:rPr lang="en-US" b="1" dirty="0">
                <a:solidFill>
                  <a:srgbClr val="FF0000"/>
                </a:solidFill>
              </a:rPr>
              <a:t>Low-dose aspirin </a:t>
            </a:r>
          </a:p>
          <a:p>
            <a:pPr algn="l" rtl="0"/>
            <a:r>
              <a:rPr lang="en-US" b="1" dirty="0"/>
              <a:t>Aspirin is not recommended for </a:t>
            </a:r>
            <a:r>
              <a:rPr lang="en-US" b="1" dirty="0" err="1"/>
              <a:t>thromboprophylaxis</a:t>
            </a:r>
            <a:r>
              <a:rPr lang="en-US" b="1" dirty="0"/>
              <a:t> in obstetric patients</a:t>
            </a:r>
          </a:p>
          <a:p>
            <a:pPr algn="l" rtl="0"/>
            <a:r>
              <a:rPr lang="en-US" b="1" dirty="0">
                <a:solidFill>
                  <a:srgbClr val="FF0000"/>
                </a:solidFill>
              </a:rPr>
              <a:t>Warfarin </a:t>
            </a:r>
          </a:p>
          <a:p>
            <a:pPr algn="l" rtl="0"/>
            <a:r>
              <a:rPr lang="en-US" b="1" dirty="0"/>
              <a:t>Warfarin use in pregnancy is restricted to the few situations where heparin is considered unsuitable, e.g. some women </a:t>
            </a:r>
            <a:r>
              <a:rPr lang="en-US" b="1" dirty="0">
                <a:solidFill>
                  <a:srgbClr val="FF0000"/>
                </a:solidFill>
              </a:rPr>
              <a:t>with mechanical heart valves</a:t>
            </a:r>
            <a:r>
              <a:rPr lang="en-US" b="1" dirty="0"/>
              <a:t>. </a:t>
            </a:r>
            <a:endParaRPr lang="en-US" dirty="0"/>
          </a:p>
          <a:p>
            <a:pPr algn="l" rtl="0"/>
            <a:r>
              <a:rPr lang="en-US" b="1" dirty="0"/>
              <a:t>Women receiving long-term anticoagulation with warfarin can be converted from LMWH to warfarin postpartum when the risk of </a:t>
            </a:r>
            <a:r>
              <a:rPr lang="en-US" b="1" dirty="0" err="1"/>
              <a:t>haemorrhage</a:t>
            </a:r>
            <a:r>
              <a:rPr lang="en-US" b="1" dirty="0"/>
              <a:t> is reduced, usually 5–7 days after delivery. </a:t>
            </a:r>
            <a:endParaRPr lang="en-US" dirty="0"/>
          </a:p>
          <a:p>
            <a:pPr algn="l" rtl="0"/>
            <a:r>
              <a:rPr lang="en-US" b="1" dirty="0"/>
              <a:t>Warfarin is safe in breastfeeding.  </a:t>
            </a:r>
            <a:endParaRPr lang="fa-IR" dirty="0"/>
          </a:p>
        </p:txBody>
      </p:sp>
    </p:spTree>
    <p:extLst>
      <p:ext uri="{BB962C8B-B14F-4D97-AF65-F5344CB8AC3E}">
        <p14:creationId xmlns:p14="http://schemas.microsoft.com/office/powerpoint/2010/main" val="4006021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rgbClr val="FF0000"/>
                </a:solidFill>
              </a:rPr>
              <a:t>Anti-embolism stockings </a:t>
            </a:r>
            <a:br>
              <a:rPr lang="en-US" b="1" dirty="0">
                <a:solidFill>
                  <a:srgbClr val="FF0000"/>
                </a:solidFill>
              </a:rPr>
            </a:br>
            <a:endParaRPr lang="fa-IR" dirty="0"/>
          </a:p>
        </p:txBody>
      </p:sp>
      <p:sp>
        <p:nvSpPr>
          <p:cNvPr id="3" name="Content Placeholder 2"/>
          <p:cNvSpPr>
            <a:spLocks noGrp="1"/>
          </p:cNvSpPr>
          <p:nvPr>
            <p:ph idx="1"/>
          </p:nvPr>
        </p:nvSpPr>
        <p:spPr/>
        <p:txBody>
          <a:bodyPr>
            <a:normAutofit/>
          </a:bodyPr>
          <a:lstStyle/>
          <a:p>
            <a:pPr algn="l" rtl="0"/>
            <a:r>
              <a:rPr lang="en-US" b="1" dirty="0"/>
              <a:t>These include women who are :</a:t>
            </a:r>
          </a:p>
          <a:p>
            <a:pPr lvl="1" algn="l" rtl="0"/>
            <a:r>
              <a:rPr lang="en-US" b="1" dirty="0" err="1"/>
              <a:t>hospitalised</a:t>
            </a:r>
            <a:r>
              <a:rPr lang="en-US" b="1" dirty="0"/>
              <a:t> post-caesarean section (combined with LMWH) </a:t>
            </a:r>
          </a:p>
          <a:p>
            <a:pPr lvl="1" algn="l" rtl="0"/>
            <a:r>
              <a:rPr lang="en-US" b="1" dirty="0">
                <a:solidFill>
                  <a:srgbClr val="FF0000"/>
                </a:solidFill>
              </a:rPr>
              <a:t>high risk of VTE (e.g. previous VTE, more than four risk factors </a:t>
            </a:r>
            <a:r>
              <a:rPr lang="en-US" b="1" dirty="0" err="1">
                <a:solidFill>
                  <a:srgbClr val="FF0000"/>
                </a:solidFill>
              </a:rPr>
              <a:t>antenatally</a:t>
            </a:r>
            <a:r>
              <a:rPr lang="en-US" b="1" dirty="0">
                <a:solidFill>
                  <a:srgbClr val="FF0000"/>
                </a:solidFill>
              </a:rPr>
              <a:t> or more than two risk factors postnatally) </a:t>
            </a:r>
          </a:p>
          <a:p>
            <a:pPr lvl="1" algn="l" rtl="0"/>
            <a:r>
              <a:rPr lang="en-US" b="1" dirty="0"/>
              <a:t>women travelling long distance for more than 4 hours. </a:t>
            </a:r>
          </a:p>
          <a:p>
            <a:pPr lvl="1" algn="l" rtl="0"/>
            <a:r>
              <a:rPr lang="en-US" b="1" dirty="0"/>
              <a:t>BMI&gt;40</a:t>
            </a:r>
            <a:endParaRPr lang="fa-IR" dirty="0"/>
          </a:p>
        </p:txBody>
      </p:sp>
    </p:spTree>
    <p:extLst>
      <p:ext uri="{BB962C8B-B14F-4D97-AF65-F5344CB8AC3E}">
        <p14:creationId xmlns:p14="http://schemas.microsoft.com/office/powerpoint/2010/main" val="568334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l" rtl="0"/>
            <a:r>
              <a:rPr lang="en-US" dirty="0"/>
              <a:t>The risk of VTE may be higher in the third trimester compared with the first and second trimesters, but the increased risk of VTE is present from the first trimester ,often before many of the anatomic changes of pregnancy occur. </a:t>
            </a:r>
          </a:p>
          <a:p>
            <a:pPr algn="l" rtl="0"/>
            <a:r>
              <a:rPr lang="en-US" dirty="0"/>
              <a:t>The risk of VTE is higher during the postpartum period than it is during pregnancy, especially during the first week postpartum</a:t>
            </a:r>
            <a:endParaRPr lang="fa-IR" dirty="0"/>
          </a:p>
        </p:txBody>
      </p:sp>
    </p:spTree>
    <p:extLst>
      <p:ext uri="{BB962C8B-B14F-4D97-AF65-F5344CB8AC3E}">
        <p14:creationId xmlns:p14="http://schemas.microsoft.com/office/powerpoint/2010/main" val="4209551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solidFill>
                  <a:srgbClr val="0070C0"/>
                </a:solidFill>
              </a:rPr>
              <a:t>Contraindications to LMWH </a:t>
            </a:r>
            <a:br>
              <a:rPr lang="en-US" dirty="0"/>
            </a:br>
            <a:endParaRPr lang="fa-IR" dirty="0"/>
          </a:p>
        </p:txBody>
      </p:sp>
      <p:sp>
        <p:nvSpPr>
          <p:cNvPr id="3" name="Content Placeholder 2"/>
          <p:cNvSpPr>
            <a:spLocks noGrp="1"/>
          </p:cNvSpPr>
          <p:nvPr>
            <p:ph idx="1"/>
          </p:nvPr>
        </p:nvSpPr>
        <p:spPr/>
        <p:txBody>
          <a:bodyPr>
            <a:normAutofit fontScale="85000" lnSpcReduction="10000"/>
          </a:bodyPr>
          <a:lstStyle/>
          <a:p>
            <a:pPr algn="l" rtl="0"/>
            <a:r>
              <a:rPr lang="en-US" dirty="0"/>
              <a:t>Which women should not be given </a:t>
            </a:r>
            <a:r>
              <a:rPr lang="en-US" dirty="0" err="1"/>
              <a:t>thromboprophylaxis</a:t>
            </a:r>
            <a:r>
              <a:rPr lang="en-US" dirty="0"/>
              <a:t> with LMWH? </a:t>
            </a:r>
          </a:p>
          <a:p>
            <a:pPr algn="l" rtl="0"/>
            <a:r>
              <a:rPr lang="en-US" b="1" dirty="0"/>
              <a:t>LMWH should be avoided, discontinued or postponed in women at risk of bleeding after careful consideration </a:t>
            </a:r>
            <a:r>
              <a:rPr lang="en-US" b="1" dirty="0">
                <a:solidFill>
                  <a:srgbClr val="FF0000"/>
                </a:solidFill>
              </a:rPr>
              <a:t>of the balance of risks of bleeding and thrombosis.</a:t>
            </a:r>
            <a:r>
              <a:rPr lang="en-US" b="1" dirty="0"/>
              <a:t> </a:t>
            </a:r>
            <a:endParaRPr lang="en-US" dirty="0"/>
          </a:p>
          <a:p>
            <a:pPr algn="l" rtl="0"/>
            <a:r>
              <a:rPr lang="en-US" b="1" dirty="0"/>
              <a:t>Women </a:t>
            </a:r>
            <a:r>
              <a:rPr lang="en-US" b="1" dirty="0">
                <a:solidFill>
                  <a:srgbClr val="FF0000"/>
                </a:solidFill>
              </a:rPr>
              <a:t>with previous or current allergic reactions to LMWH </a:t>
            </a:r>
            <a:r>
              <a:rPr lang="en-US" b="1" dirty="0"/>
              <a:t>should be offered an alternative preparation or alternative form of prophylaxis. </a:t>
            </a:r>
          </a:p>
          <a:p>
            <a:pPr algn="l" rtl="0"/>
            <a:r>
              <a:rPr lang="en-US" b="1" dirty="0"/>
              <a:t>Further advice on the management of a woman with both VTE risk factors and bleeding risk factors or LMWH allergy may be sought from a </a:t>
            </a:r>
            <a:r>
              <a:rPr lang="en-US" b="1" dirty="0" err="1">
                <a:solidFill>
                  <a:srgbClr val="FF0000"/>
                </a:solidFill>
              </a:rPr>
              <a:t>haematologist</a:t>
            </a:r>
            <a:r>
              <a:rPr lang="en-US" b="1" dirty="0"/>
              <a:t> with expertise in the management of thrombosis and bleeding disorders in pregnancy. </a:t>
            </a:r>
            <a:endParaRPr lang="fa-IR" dirty="0"/>
          </a:p>
        </p:txBody>
      </p:sp>
    </p:spTree>
    <p:extLst>
      <p:ext uri="{BB962C8B-B14F-4D97-AF65-F5344CB8AC3E}">
        <p14:creationId xmlns:p14="http://schemas.microsoft.com/office/powerpoint/2010/main" val="14919550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موارد منع مصرف هپارين با وزن مولكولي كم</a:t>
            </a:r>
            <a:br>
              <a:rPr lang="fa-IR" dirty="0"/>
            </a:br>
            <a:endParaRPr lang="fa-IR" dirty="0"/>
          </a:p>
        </p:txBody>
      </p:sp>
      <p:sp>
        <p:nvSpPr>
          <p:cNvPr id="3" name="Content Placeholder 2"/>
          <p:cNvSpPr>
            <a:spLocks noGrp="1"/>
          </p:cNvSpPr>
          <p:nvPr>
            <p:ph idx="1"/>
          </p:nvPr>
        </p:nvSpPr>
        <p:spPr/>
        <p:txBody>
          <a:bodyPr>
            <a:normAutofit fontScale="85000" lnSpcReduction="10000"/>
          </a:bodyPr>
          <a:lstStyle/>
          <a:p>
            <a:r>
              <a:rPr lang="fa-IR" dirty="0"/>
              <a:t>خونريزي فعال در طي بارداري و يا پس از زايمان احتمال خونريزيهاي شديد (جفت سر راهي) </a:t>
            </a:r>
          </a:p>
          <a:p>
            <a:r>
              <a:rPr lang="fa-IR" dirty="0"/>
              <a:t>بيماريهاي خوني مثل وون ويل براند يا هموفيلي يا اختلالات انعقادي اكتسابي </a:t>
            </a:r>
          </a:p>
          <a:p>
            <a:r>
              <a:rPr lang="fa-IR" dirty="0"/>
              <a:t>ترومبوسيتوپني (شمارش پلاكت كمتر از 75 هزار)</a:t>
            </a:r>
          </a:p>
          <a:p>
            <a:r>
              <a:rPr lang="fa-IR" dirty="0"/>
              <a:t>سكته مغزي حاد در 4 هفته اخير ( ايسكميك يا هموراژيك) </a:t>
            </a:r>
          </a:p>
          <a:p>
            <a:r>
              <a:rPr lang="fa-IR" dirty="0"/>
              <a:t>يماريهاي شديد كليوي</a:t>
            </a:r>
            <a:r>
              <a:rPr lang="en-US" dirty="0"/>
              <a:t>GFR </a:t>
            </a:r>
            <a:r>
              <a:rPr lang="fa-IR" dirty="0"/>
              <a:t> کمتر از 30 میلی لیتر جیوه</a:t>
            </a:r>
          </a:p>
          <a:p>
            <a:r>
              <a:rPr lang="fa-IR" dirty="0"/>
              <a:t>بيماري شديد كبدي </a:t>
            </a:r>
            <a:r>
              <a:rPr lang="en-US" dirty="0"/>
              <a:t>PT</a:t>
            </a:r>
            <a:r>
              <a:rPr lang="fa-IR" dirty="0"/>
              <a:t> بیشتر از حد طبیعی یا واریس های شناخته شده</a:t>
            </a:r>
          </a:p>
          <a:p>
            <a:r>
              <a:rPr lang="fa-IR" dirty="0"/>
              <a:t>فشار خون بالاي كنترل نشده (فشار خون سيستوليك بالاتر از 200 يا فشار خون دياستوليك بيشتر از 120 ميليمتر</a:t>
            </a:r>
          </a:p>
        </p:txBody>
      </p:sp>
    </p:spTree>
    <p:extLst>
      <p:ext uri="{BB962C8B-B14F-4D97-AF65-F5344CB8AC3E}">
        <p14:creationId xmlns:p14="http://schemas.microsoft.com/office/powerpoint/2010/main" val="30758720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dirty="0"/>
              <a:t>مریض با ریسک بالا هم ترومبوز و هم خونریزی مشاوره با هماتولوژیست</a:t>
            </a:r>
          </a:p>
        </p:txBody>
      </p:sp>
    </p:spTree>
    <p:extLst>
      <p:ext uri="{BB962C8B-B14F-4D97-AF65-F5344CB8AC3E}">
        <p14:creationId xmlns:p14="http://schemas.microsoft.com/office/powerpoint/2010/main" val="18132981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noChangeAspect="1"/>
          </p:cNvPicPr>
          <p:nvPr>
            <p:ph idx="1"/>
          </p:nvPr>
        </p:nvPicPr>
        <p:blipFill>
          <a:blip r:embed="rId2"/>
          <a:stretch>
            <a:fillRect/>
          </a:stretch>
        </p:blipFill>
        <p:spPr>
          <a:xfrm>
            <a:off x="2263683" y="2667000"/>
            <a:ext cx="8459971" cy="3124200"/>
          </a:xfrm>
          <a:prstGeom prst="rect">
            <a:avLst/>
          </a:prstGeom>
        </p:spPr>
      </p:pic>
    </p:spTree>
    <p:extLst>
      <p:ext uri="{BB962C8B-B14F-4D97-AF65-F5344CB8AC3E}">
        <p14:creationId xmlns:p14="http://schemas.microsoft.com/office/powerpoint/2010/main" val="21350714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1484311" y="640081"/>
            <a:ext cx="10018713" cy="45719"/>
          </a:xfrm>
        </p:spPr>
        <p:txBody>
          <a:bodyPr>
            <a:normAutofit fontScale="90000"/>
          </a:bodyPr>
          <a:lstStyle/>
          <a:p>
            <a:endParaRPr lang="fa-IR" dirty="0"/>
          </a:p>
        </p:txBody>
      </p:sp>
      <p:pic>
        <p:nvPicPr>
          <p:cNvPr id="4" name="Content Placeholder 3"/>
          <p:cNvPicPr>
            <a:picLocks noGrp="1" noChangeAspect="1"/>
          </p:cNvPicPr>
          <p:nvPr>
            <p:ph idx="1"/>
          </p:nvPr>
        </p:nvPicPr>
        <p:blipFill>
          <a:blip r:embed="rId2"/>
          <a:stretch>
            <a:fillRect/>
          </a:stretch>
        </p:blipFill>
        <p:spPr>
          <a:xfrm>
            <a:off x="1257300" y="1111827"/>
            <a:ext cx="9944099" cy="5382491"/>
          </a:xfrm>
          <a:prstGeom prst="rect">
            <a:avLst/>
          </a:prstGeom>
        </p:spPr>
      </p:pic>
    </p:spTree>
    <p:extLst>
      <p:ext uri="{BB962C8B-B14F-4D97-AF65-F5344CB8AC3E}">
        <p14:creationId xmlns:p14="http://schemas.microsoft.com/office/powerpoint/2010/main" val="382993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noChangeAspect="1"/>
          </p:cNvPicPr>
          <p:nvPr>
            <p:ph idx="1"/>
          </p:nvPr>
        </p:nvPicPr>
        <p:blipFill>
          <a:blip r:embed="rId2"/>
          <a:stretch>
            <a:fillRect/>
          </a:stretch>
        </p:blipFill>
        <p:spPr>
          <a:xfrm>
            <a:off x="2664419" y="1413164"/>
            <a:ext cx="7658500" cy="4378036"/>
          </a:xfrm>
          <a:prstGeom prst="rect">
            <a:avLst/>
          </a:prstGeom>
        </p:spPr>
      </p:pic>
    </p:spTree>
    <p:extLst>
      <p:ext uri="{BB962C8B-B14F-4D97-AF65-F5344CB8AC3E}">
        <p14:creationId xmlns:p14="http://schemas.microsoft.com/office/powerpoint/2010/main" val="23873029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noChangeAspect="1"/>
          </p:cNvPicPr>
          <p:nvPr>
            <p:ph idx="1"/>
          </p:nvPr>
        </p:nvPicPr>
        <p:blipFill>
          <a:blip r:embed="rId2"/>
          <a:stretch>
            <a:fillRect/>
          </a:stretch>
        </p:blipFill>
        <p:spPr>
          <a:xfrm>
            <a:off x="1963881" y="1184564"/>
            <a:ext cx="8676409" cy="4606636"/>
          </a:xfrm>
          <a:prstGeom prst="rect">
            <a:avLst/>
          </a:prstGeom>
        </p:spPr>
      </p:pic>
    </p:spTree>
    <p:extLst>
      <p:ext uri="{BB962C8B-B14F-4D97-AF65-F5344CB8AC3E}">
        <p14:creationId xmlns:p14="http://schemas.microsoft.com/office/powerpoint/2010/main" val="10922455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noChangeAspect="1"/>
          </p:cNvPicPr>
          <p:nvPr>
            <p:ph idx="1"/>
          </p:nvPr>
        </p:nvPicPr>
        <p:blipFill>
          <a:blip r:embed="rId2"/>
          <a:stretch>
            <a:fillRect/>
          </a:stretch>
        </p:blipFill>
        <p:spPr>
          <a:xfrm>
            <a:off x="1484313" y="2833674"/>
            <a:ext cx="10018712" cy="2790852"/>
          </a:xfrm>
          <a:prstGeom prst="rect">
            <a:avLst/>
          </a:prstGeom>
        </p:spPr>
      </p:pic>
    </p:spTree>
    <p:extLst>
      <p:ext uri="{BB962C8B-B14F-4D97-AF65-F5344CB8AC3E}">
        <p14:creationId xmlns:p14="http://schemas.microsoft.com/office/powerpoint/2010/main" val="40491442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pic>
        <p:nvPicPr>
          <p:cNvPr id="4" name="Picture 3"/>
          <p:cNvPicPr>
            <a:picLocks noChangeAspect="1"/>
          </p:cNvPicPr>
          <p:nvPr/>
        </p:nvPicPr>
        <p:blipFill>
          <a:blip r:embed="rId2"/>
          <a:stretch>
            <a:fillRect/>
          </a:stretch>
        </p:blipFill>
        <p:spPr>
          <a:xfrm>
            <a:off x="588539" y="1043999"/>
            <a:ext cx="11014922" cy="4770001"/>
          </a:xfrm>
          <a:prstGeom prst="rect">
            <a:avLst/>
          </a:prstGeom>
        </p:spPr>
      </p:pic>
    </p:spTree>
    <p:extLst>
      <p:ext uri="{BB962C8B-B14F-4D97-AF65-F5344CB8AC3E}">
        <p14:creationId xmlns:p14="http://schemas.microsoft.com/office/powerpoint/2010/main" val="39839916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noChangeAspect="1"/>
          </p:cNvPicPr>
          <p:nvPr>
            <p:ph idx="1"/>
          </p:nvPr>
        </p:nvPicPr>
        <p:blipFill>
          <a:blip r:embed="rId2"/>
          <a:stretch>
            <a:fillRect/>
          </a:stretch>
        </p:blipFill>
        <p:spPr>
          <a:xfrm>
            <a:off x="1484313" y="3020293"/>
            <a:ext cx="10018712" cy="2417613"/>
          </a:xfrm>
          <a:prstGeom prst="rect">
            <a:avLst/>
          </a:prstGeom>
        </p:spPr>
      </p:pic>
    </p:spTree>
    <p:extLst>
      <p:ext uri="{BB962C8B-B14F-4D97-AF65-F5344CB8AC3E}">
        <p14:creationId xmlns:p14="http://schemas.microsoft.com/office/powerpoint/2010/main" val="3566344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l" rtl="0"/>
            <a:r>
              <a:rPr lang="en-US" b="1" dirty="0"/>
              <a:t>All women should undergo a documented assessment of risk factors for VTE in early pregnancy or </a:t>
            </a:r>
            <a:r>
              <a:rPr lang="en-US" b="1" dirty="0" err="1"/>
              <a:t>prepregnancy</a:t>
            </a:r>
            <a:r>
              <a:rPr lang="en-US" b="1" dirty="0"/>
              <a:t>. </a:t>
            </a:r>
          </a:p>
          <a:p>
            <a:pPr algn="l" rtl="0"/>
            <a:r>
              <a:rPr lang="en-US" b="1" dirty="0"/>
              <a:t>Risk assessment should be repeated if the woman is admitted to hospital for any reason or develops other </a:t>
            </a:r>
            <a:r>
              <a:rPr lang="en-US" b="1" dirty="0" err="1"/>
              <a:t>intercurrent</a:t>
            </a:r>
            <a:r>
              <a:rPr lang="en-US" b="1" dirty="0"/>
              <a:t> problems. </a:t>
            </a:r>
          </a:p>
          <a:p>
            <a:pPr algn="l" rtl="0"/>
            <a:r>
              <a:rPr lang="en-US" b="1" dirty="0"/>
              <a:t>Risk assessment should be repeated again intrapartum or immediately postpartum. </a:t>
            </a:r>
            <a:endParaRPr lang="fa-IR" dirty="0"/>
          </a:p>
          <a:p>
            <a:pPr algn="l" rtl="0"/>
            <a:endParaRPr lang="fa-IR" dirty="0"/>
          </a:p>
          <a:p>
            <a:pPr algn="l" rtl="0"/>
            <a:endParaRPr lang="fa-IR" dirty="0"/>
          </a:p>
        </p:txBody>
      </p:sp>
    </p:spTree>
    <p:extLst>
      <p:ext uri="{BB962C8B-B14F-4D97-AF65-F5344CB8AC3E}">
        <p14:creationId xmlns:p14="http://schemas.microsoft.com/office/powerpoint/2010/main" val="29584511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456E8C-0F57-4D4D-B264-B5226C8F6DA0}"/>
              </a:ext>
            </a:extLst>
          </p:cNvPr>
          <p:cNvSpPr>
            <a:spLocks noGrp="1"/>
          </p:cNvSpPr>
          <p:nvPr>
            <p:ph type="title"/>
          </p:nvPr>
        </p:nvSpPr>
        <p:spPr/>
        <p:txBody>
          <a:bodyPr/>
          <a:lstStyle/>
          <a:p>
            <a:endParaRPr lang="en-US"/>
          </a:p>
        </p:txBody>
      </p:sp>
      <p:sp>
        <p:nvSpPr>
          <p:cNvPr id="5" name="Text Placeholder 4">
            <a:extLst>
              <a:ext uri="{FF2B5EF4-FFF2-40B4-BE49-F238E27FC236}">
                <a16:creationId xmlns:a16="http://schemas.microsoft.com/office/drawing/2014/main" id="{262D14D5-4CDF-4665-85E6-80DD901914A9}"/>
              </a:ext>
            </a:extLst>
          </p:cNvPr>
          <p:cNvSpPr>
            <a:spLocks noGrp="1"/>
          </p:cNvSpPr>
          <p:nvPr>
            <p:ph type="body" idx="1"/>
          </p:nvPr>
        </p:nvSpPr>
        <p:spPr/>
        <p:txBody>
          <a:bodyPr/>
          <a:lstStyle/>
          <a:p>
            <a:endParaRPr lang="en-US"/>
          </a:p>
        </p:txBody>
      </p:sp>
      <p:sp>
        <p:nvSpPr>
          <p:cNvPr id="3" name="Content Placeholder 2">
            <a:extLst>
              <a:ext uri="{FF2B5EF4-FFF2-40B4-BE49-F238E27FC236}">
                <a16:creationId xmlns:a16="http://schemas.microsoft.com/office/drawing/2014/main" id="{4E0AADA8-6FBB-440A-85EC-4719A82B3380}"/>
              </a:ext>
            </a:extLst>
          </p:cNvPr>
          <p:cNvSpPr>
            <a:spLocks noGrp="1"/>
          </p:cNvSpPr>
          <p:nvPr>
            <p:ph sz="half" idx="2"/>
          </p:nvPr>
        </p:nvSpPr>
        <p:spPr>
          <a:xfrm>
            <a:off x="6493667" y="3548468"/>
            <a:ext cx="4895056" cy="2455862"/>
          </a:xfrm>
        </p:spPr>
        <p:txBody>
          <a:bodyPr>
            <a:normAutofit fontScale="92500" lnSpcReduction="20000"/>
          </a:bodyPr>
          <a:lstStyle/>
          <a:p>
            <a:pPr marL="0" indent="0">
              <a:buNone/>
            </a:pPr>
            <a:r>
              <a:rPr lang="fa-IR" dirty="0"/>
              <a:t>خانم 20 ساله </a:t>
            </a:r>
            <a:r>
              <a:rPr lang="en-US" dirty="0"/>
              <a:t>G1</a:t>
            </a:r>
            <a:r>
              <a:rPr lang="fa-IR" dirty="0"/>
              <a:t> </a:t>
            </a:r>
          </a:p>
          <a:p>
            <a:pPr marL="0" indent="0">
              <a:buNone/>
            </a:pPr>
            <a:r>
              <a:rPr lang="en-US" dirty="0"/>
              <a:t>BMI=38</a:t>
            </a:r>
          </a:p>
          <a:p>
            <a:pPr marL="0" indent="0">
              <a:buNone/>
            </a:pPr>
            <a:r>
              <a:rPr lang="en-US" dirty="0"/>
              <a:t>ASA </a:t>
            </a:r>
          </a:p>
          <a:p>
            <a:pPr marL="0" indent="0">
              <a:buNone/>
            </a:pPr>
            <a:r>
              <a:rPr lang="fa-IR" dirty="0"/>
              <a:t>متیل دوپا</a:t>
            </a:r>
          </a:p>
          <a:p>
            <a:pPr marL="0" indent="0">
              <a:buNone/>
            </a:pPr>
            <a:r>
              <a:rPr lang="fa-IR" dirty="0"/>
              <a:t>سزارین</a:t>
            </a:r>
          </a:p>
          <a:p>
            <a:pPr marL="0" indent="0">
              <a:buNone/>
            </a:pPr>
            <a:r>
              <a:rPr lang="fa-IR"/>
              <a:t>الکتیو</a:t>
            </a:r>
            <a:endParaRPr lang="fa-IR" dirty="0"/>
          </a:p>
          <a:p>
            <a:pPr marL="0" indent="0">
              <a:buNone/>
            </a:pPr>
            <a:r>
              <a:rPr lang="en-US" dirty="0"/>
              <a:t>ENXOPARIN</a:t>
            </a:r>
            <a:r>
              <a:rPr lang="fa-IR" dirty="0"/>
              <a:t>4000 </a:t>
            </a:r>
            <a:endParaRPr lang="en-US" dirty="0"/>
          </a:p>
        </p:txBody>
      </p:sp>
      <p:sp>
        <p:nvSpPr>
          <p:cNvPr id="6" name="Text Placeholder 5">
            <a:extLst>
              <a:ext uri="{FF2B5EF4-FFF2-40B4-BE49-F238E27FC236}">
                <a16:creationId xmlns:a16="http://schemas.microsoft.com/office/drawing/2014/main" id="{041941F6-FD2C-43D7-BB7B-C256EF623492}"/>
              </a:ext>
            </a:extLst>
          </p:cNvPr>
          <p:cNvSpPr>
            <a:spLocks noGrp="1"/>
          </p:cNvSpPr>
          <p:nvPr>
            <p:ph type="body" sz="quarter" idx="3"/>
          </p:nvPr>
        </p:nvSpPr>
        <p:spPr/>
        <p:txBody>
          <a:bodyPr/>
          <a:lstStyle/>
          <a:p>
            <a:endParaRPr lang="en-US"/>
          </a:p>
        </p:txBody>
      </p:sp>
      <p:sp>
        <p:nvSpPr>
          <p:cNvPr id="7" name="Content Placeholder 6">
            <a:extLst>
              <a:ext uri="{FF2B5EF4-FFF2-40B4-BE49-F238E27FC236}">
                <a16:creationId xmlns:a16="http://schemas.microsoft.com/office/drawing/2014/main" id="{86278B0E-8ABA-4013-9131-75D123AF6094}"/>
              </a:ext>
            </a:extLst>
          </p:cNvPr>
          <p:cNvSpPr>
            <a:spLocks noGrp="1"/>
          </p:cNvSpPr>
          <p:nvPr>
            <p:ph sz="quarter" idx="4"/>
          </p:nvPr>
        </p:nvSpPr>
        <p:spPr>
          <a:xfrm>
            <a:off x="1484311" y="3404066"/>
            <a:ext cx="4895056" cy="2455862"/>
          </a:xfrm>
        </p:spPr>
        <p:txBody>
          <a:bodyPr>
            <a:normAutofit fontScale="92500" lnSpcReduction="20000"/>
          </a:bodyPr>
          <a:lstStyle/>
          <a:p>
            <a:r>
              <a:rPr lang="fa-IR" dirty="0"/>
              <a:t>14 روز بعد تنگی نفس و سرفه</a:t>
            </a:r>
          </a:p>
          <a:p>
            <a:r>
              <a:rPr lang="fa-IR" dirty="0"/>
              <a:t>مطب خصوصی ب اتشخیص افسردگی و عفونت ادراری درمان شده</a:t>
            </a:r>
          </a:p>
          <a:p>
            <a:endParaRPr lang="en-US" dirty="0"/>
          </a:p>
        </p:txBody>
      </p:sp>
    </p:spTree>
    <p:extLst>
      <p:ext uri="{BB962C8B-B14F-4D97-AF65-F5344CB8AC3E}">
        <p14:creationId xmlns:p14="http://schemas.microsoft.com/office/powerpoint/2010/main" val="650482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Previous VTE </a:t>
            </a:r>
            <a:endParaRPr lang="fa-IR" b="1"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algn="l" rtl="0"/>
            <a:r>
              <a:rPr lang="en-US" b="1" dirty="0">
                <a:solidFill>
                  <a:srgbClr val="0070C0"/>
                </a:solidFill>
              </a:rPr>
              <a:t>Single previous VTE </a:t>
            </a:r>
          </a:p>
          <a:p>
            <a:pPr lvl="1" algn="l" rtl="0"/>
            <a:r>
              <a:rPr lang="en-US" b="1" dirty="0"/>
              <a:t>Women with previous VTE should be offered </a:t>
            </a:r>
            <a:r>
              <a:rPr lang="en-US" b="1" dirty="0" err="1">
                <a:solidFill>
                  <a:srgbClr val="FF0000"/>
                </a:solidFill>
              </a:rPr>
              <a:t>prepregnancy</a:t>
            </a:r>
            <a:r>
              <a:rPr lang="en-US" b="1" dirty="0">
                <a:solidFill>
                  <a:srgbClr val="FF0000"/>
                </a:solidFill>
              </a:rPr>
              <a:t> counselling </a:t>
            </a:r>
            <a:r>
              <a:rPr lang="en-US" b="1" dirty="0"/>
              <a:t>and a prospective management plan for </a:t>
            </a:r>
            <a:r>
              <a:rPr lang="en-US" b="1" dirty="0" err="1"/>
              <a:t>thromboprophylaxis</a:t>
            </a:r>
            <a:r>
              <a:rPr lang="en-US" b="1" dirty="0"/>
              <a:t> in pregnancy made. </a:t>
            </a:r>
          </a:p>
          <a:p>
            <a:pPr lvl="1" algn="l" rtl="0"/>
            <a:r>
              <a:rPr lang="en-US" b="1" dirty="0"/>
              <a:t>Those who become pregnant before receiving such counselling should be referred at the earliest opportunity in pregnancy to a clinician with </a:t>
            </a:r>
            <a:r>
              <a:rPr lang="en-US" b="1" dirty="0">
                <a:solidFill>
                  <a:srgbClr val="FF0000"/>
                </a:solidFill>
              </a:rPr>
              <a:t>expertise in thrombosis in pregnancy. </a:t>
            </a:r>
          </a:p>
          <a:p>
            <a:pPr algn="l" rtl="0"/>
            <a:r>
              <a:rPr lang="en-US" b="1" dirty="0"/>
              <a:t>Women with previous VTE should have a careful history documented. </a:t>
            </a:r>
          </a:p>
          <a:p>
            <a:pPr lvl="1" algn="l" rtl="0"/>
            <a:r>
              <a:rPr lang="en-US" b="1" dirty="0"/>
              <a:t>Where objective documentation is not available, the previous diagnosis of VTE can be assumed in cases where the woman gives a good history and received prolonged (greater than 6 weeks) therapeutic anticoagulation. </a:t>
            </a:r>
            <a:endParaRPr lang="fa-IR" dirty="0"/>
          </a:p>
          <a:p>
            <a:pPr lvl="1" algn="l" rtl="0"/>
            <a:endParaRPr lang="fa-IR" dirty="0"/>
          </a:p>
        </p:txBody>
      </p:sp>
    </p:spTree>
    <p:extLst>
      <p:ext uri="{BB962C8B-B14F-4D97-AF65-F5344CB8AC3E}">
        <p14:creationId xmlns:p14="http://schemas.microsoft.com/office/powerpoint/2010/main" val="735566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1" y="1932709"/>
            <a:ext cx="10018713" cy="3858491"/>
          </a:xfrm>
        </p:spPr>
        <p:txBody>
          <a:bodyPr>
            <a:normAutofit/>
          </a:bodyPr>
          <a:lstStyle/>
          <a:p>
            <a:pPr marL="0" indent="0" algn="l" rtl="0">
              <a:buNone/>
            </a:pPr>
            <a:r>
              <a:rPr lang="en-US" b="1" dirty="0"/>
              <a:t>Women with previous VTE (except those with a single previous VTE related to major surgery and no other risk factors) should be offered </a:t>
            </a:r>
            <a:r>
              <a:rPr lang="en-US" b="1" dirty="0" err="1"/>
              <a:t>thromboprophylaxis</a:t>
            </a:r>
            <a:r>
              <a:rPr lang="en-US" b="1" dirty="0"/>
              <a:t> with LMWH throughout the antenatal period. </a:t>
            </a:r>
          </a:p>
        </p:txBody>
      </p:sp>
    </p:spTree>
    <p:extLst>
      <p:ext uri="{BB962C8B-B14F-4D97-AF65-F5344CB8AC3E}">
        <p14:creationId xmlns:p14="http://schemas.microsoft.com/office/powerpoint/2010/main" val="3423881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Thrombophilia-associated VTE </a:t>
            </a:r>
            <a:endParaRPr lang="fa-IR" dirty="0"/>
          </a:p>
        </p:txBody>
      </p:sp>
      <p:sp>
        <p:nvSpPr>
          <p:cNvPr id="3" name="Content Placeholder 2"/>
          <p:cNvSpPr>
            <a:spLocks noGrp="1"/>
          </p:cNvSpPr>
          <p:nvPr>
            <p:ph idx="1"/>
          </p:nvPr>
        </p:nvSpPr>
        <p:spPr/>
        <p:txBody>
          <a:bodyPr>
            <a:normAutofit fontScale="77500" lnSpcReduction="20000"/>
          </a:bodyPr>
          <a:lstStyle/>
          <a:p>
            <a:pPr algn="l" rtl="0"/>
            <a:r>
              <a:rPr lang="en-US" dirty="0"/>
              <a:t>Heritable thrombophilia </a:t>
            </a:r>
            <a:endParaRPr lang="en-US" b="1" dirty="0">
              <a:solidFill>
                <a:srgbClr val="FF0000"/>
              </a:solidFill>
            </a:endParaRPr>
          </a:p>
          <a:p>
            <a:pPr algn="l" rtl="0"/>
            <a:r>
              <a:rPr lang="en-US" b="1" dirty="0">
                <a:solidFill>
                  <a:srgbClr val="FF0000"/>
                </a:solidFill>
              </a:rPr>
              <a:t>Women with previous VTE associated with </a:t>
            </a:r>
            <a:r>
              <a:rPr lang="en-US" b="1" dirty="0" err="1"/>
              <a:t>antithrombin</a:t>
            </a:r>
            <a:r>
              <a:rPr lang="en-US" b="1" dirty="0"/>
              <a:t> deficiency (who will often be on long-term oral anticoagulation) should be offered </a:t>
            </a:r>
            <a:r>
              <a:rPr lang="en-US" b="1" dirty="0" err="1"/>
              <a:t>thromboprophylaxis</a:t>
            </a:r>
            <a:r>
              <a:rPr lang="en-US" b="1" dirty="0"/>
              <a:t> with higher dose LMWH (</a:t>
            </a:r>
            <a:r>
              <a:rPr lang="en-US" b="1" dirty="0">
                <a:solidFill>
                  <a:srgbClr val="FF0000"/>
                </a:solidFill>
              </a:rPr>
              <a:t>either 50%, 75% or full treatment dose</a:t>
            </a:r>
            <a:r>
              <a:rPr lang="en-US" b="1" dirty="0"/>
              <a:t>) </a:t>
            </a:r>
            <a:r>
              <a:rPr lang="en-US" b="1" dirty="0" err="1"/>
              <a:t>antenatally</a:t>
            </a:r>
            <a:r>
              <a:rPr lang="en-US" b="1" dirty="0"/>
              <a:t> and for 6 weeks postpartum or until returned to oral anticoagulant therapy after delivery. </a:t>
            </a:r>
            <a:endParaRPr lang="en-US" dirty="0"/>
          </a:p>
          <a:p>
            <a:pPr algn="l" rtl="0"/>
            <a:r>
              <a:rPr lang="en-US" b="1" dirty="0"/>
              <a:t>Management should be undertaken in collaboration with </a:t>
            </a:r>
            <a:r>
              <a:rPr lang="en-US" b="1" dirty="0">
                <a:solidFill>
                  <a:srgbClr val="FF0000"/>
                </a:solidFill>
              </a:rPr>
              <a:t>a </a:t>
            </a:r>
            <a:r>
              <a:rPr lang="en-US" b="1" dirty="0" err="1">
                <a:solidFill>
                  <a:srgbClr val="FF0000"/>
                </a:solidFill>
              </a:rPr>
              <a:t>haematologist</a:t>
            </a:r>
            <a:r>
              <a:rPr lang="en-US" b="1" dirty="0"/>
              <a:t> with expertise in thrombosis in pregnancy and consideration given to antenatal anti-</a:t>
            </a:r>
            <a:r>
              <a:rPr lang="en-US" b="1" dirty="0" err="1"/>
              <a:t>Xa</a:t>
            </a:r>
            <a:r>
              <a:rPr lang="en-US" b="1" dirty="0"/>
              <a:t> monitoring and the potential for </a:t>
            </a:r>
            <a:r>
              <a:rPr lang="en-US" b="1" dirty="0" err="1"/>
              <a:t>antithrombin</a:t>
            </a:r>
            <a:r>
              <a:rPr lang="en-US" b="1" dirty="0"/>
              <a:t> replacement at initiation of </a:t>
            </a:r>
            <a:r>
              <a:rPr lang="en-US" b="1" dirty="0" err="1"/>
              <a:t>labour</a:t>
            </a:r>
            <a:r>
              <a:rPr lang="en-US" b="1" dirty="0"/>
              <a:t> or prior to caesarean section. </a:t>
            </a:r>
          </a:p>
          <a:p>
            <a:pPr algn="l" rtl="0"/>
            <a:r>
              <a:rPr lang="en-US" b="1" dirty="0">
                <a:solidFill>
                  <a:srgbClr val="FF0000"/>
                </a:solidFill>
              </a:rPr>
              <a:t>Other heritable </a:t>
            </a:r>
            <a:r>
              <a:rPr lang="en-US" b="1" dirty="0" err="1">
                <a:solidFill>
                  <a:srgbClr val="FF0000"/>
                </a:solidFill>
              </a:rPr>
              <a:t>thrombophilic</a:t>
            </a:r>
            <a:r>
              <a:rPr lang="en-US" b="1" dirty="0">
                <a:solidFill>
                  <a:srgbClr val="FF0000"/>
                </a:solidFill>
              </a:rPr>
              <a:t> defects are lower risk and can be managed with standard doses of </a:t>
            </a:r>
            <a:r>
              <a:rPr lang="en-US" b="1" dirty="0" err="1">
                <a:solidFill>
                  <a:srgbClr val="FF0000"/>
                </a:solidFill>
              </a:rPr>
              <a:t>thromboprophylaxis</a:t>
            </a:r>
            <a:r>
              <a:rPr lang="en-US" b="1" dirty="0"/>
              <a:t>. </a:t>
            </a:r>
            <a:endParaRPr lang="fa-IR" dirty="0"/>
          </a:p>
        </p:txBody>
      </p:sp>
    </p:spTree>
    <p:extLst>
      <p:ext uri="{BB962C8B-B14F-4D97-AF65-F5344CB8AC3E}">
        <p14:creationId xmlns:p14="http://schemas.microsoft.com/office/powerpoint/2010/main" val="2762743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lnSpcReduction="10000"/>
          </a:bodyPr>
          <a:lstStyle/>
          <a:p>
            <a:pPr algn="l" rtl="0"/>
            <a:r>
              <a:rPr lang="en-US" b="1" dirty="0">
                <a:solidFill>
                  <a:srgbClr val="00B050"/>
                </a:solidFill>
              </a:rPr>
              <a:t>Acquired thrombophilia </a:t>
            </a:r>
          </a:p>
          <a:p>
            <a:pPr lvl="1" algn="l" rtl="0"/>
            <a:r>
              <a:rPr lang="en-US" b="1" dirty="0"/>
              <a:t>Women with VTE associated with the antiphospholipid syndrome (APS) (who will often be on long-term oral anticoagulation) should be offered </a:t>
            </a:r>
            <a:r>
              <a:rPr lang="en-US" b="1" dirty="0" err="1"/>
              <a:t>thromboprophylaxis</a:t>
            </a:r>
            <a:r>
              <a:rPr lang="en-US" b="1" dirty="0"/>
              <a:t> with higher dose LMWH (</a:t>
            </a:r>
            <a:r>
              <a:rPr lang="en-US" b="1" dirty="0">
                <a:solidFill>
                  <a:srgbClr val="FF0000"/>
                </a:solidFill>
              </a:rPr>
              <a:t>either 50%, 75% or full treatment dose</a:t>
            </a:r>
            <a:r>
              <a:rPr lang="en-US" b="1" dirty="0"/>
              <a:t>) </a:t>
            </a:r>
            <a:r>
              <a:rPr lang="en-US" b="1" dirty="0" err="1"/>
              <a:t>antenatally</a:t>
            </a:r>
            <a:r>
              <a:rPr lang="en-US" b="1" dirty="0"/>
              <a:t> and for 6 weeks postpartum or until returned to oral anticoagulant therapy after delivery. </a:t>
            </a:r>
          </a:p>
          <a:p>
            <a:pPr lvl="1" algn="l" rtl="0"/>
            <a:r>
              <a:rPr lang="en-US" b="1" dirty="0"/>
              <a:t>Pregnant women with APS and prior VTE or arterial thromboses should be managed in collaboration with </a:t>
            </a:r>
            <a:r>
              <a:rPr lang="en-US" b="1" dirty="0">
                <a:solidFill>
                  <a:srgbClr val="FF0000"/>
                </a:solidFill>
              </a:rPr>
              <a:t>a </a:t>
            </a:r>
            <a:r>
              <a:rPr lang="en-US" b="1" dirty="0" err="1">
                <a:solidFill>
                  <a:srgbClr val="FF0000"/>
                </a:solidFill>
              </a:rPr>
              <a:t>haematologist</a:t>
            </a:r>
            <a:r>
              <a:rPr lang="en-US" b="1" dirty="0">
                <a:solidFill>
                  <a:srgbClr val="FF0000"/>
                </a:solidFill>
              </a:rPr>
              <a:t> and/or rheumatologist</a:t>
            </a:r>
            <a:r>
              <a:rPr lang="en-US" b="1" dirty="0"/>
              <a:t> with expertise in this area. </a:t>
            </a:r>
            <a:endParaRPr lang="fa-IR" dirty="0"/>
          </a:p>
        </p:txBody>
      </p:sp>
    </p:spTree>
    <p:extLst>
      <p:ext uri="{BB962C8B-B14F-4D97-AF65-F5344CB8AC3E}">
        <p14:creationId xmlns:p14="http://schemas.microsoft.com/office/powerpoint/2010/main" val="3319922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0070C0"/>
                </a:solidFill>
              </a:rPr>
              <a:t>Previous recurrent VTE </a:t>
            </a:r>
            <a:br>
              <a:rPr lang="en-US" b="1" dirty="0">
                <a:solidFill>
                  <a:srgbClr val="0070C0"/>
                </a:solidFill>
              </a:rPr>
            </a:br>
            <a:endParaRPr lang="fa-IR" b="1" dirty="0">
              <a:solidFill>
                <a:srgbClr val="0070C0"/>
              </a:solidFill>
            </a:endParaRPr>
          </a:p>
        </p:txBody>
      </p:sp>
      <p:sp>
        <p:nvSpPr>
          <p:cNvPr id="3" name="Content Placeholder 2"/>
          <p:cNvSpPr>
            <a:spLocks noGrp="1"/>
          </p:cNvSpPr>
          <p:nvPr>
            <p:ph idx="1"/>
          </p:nvPr>
        </p:nvSpPr>
        <p:spPr/>
        <p:txBody>
          <a:bodyPr>
            <a:normAutofit fontScale="85000" lnSpcReduction="20000"/>
          </a:bodyPr>
          <a:lstStyle/>
          <a:p>
            <a:pPr algn="l" rtl="0"/>
            <a:r>
              <a:rPr lang="en-US" dirty="0"/>
              <a:t>What extra advice is needed for women with previous recurrent VTE? </a:t>
            </a:r>
          </a:p>
          <a:p>
            <a:pPr algn="l" rtl="0"/>
            <a:r>
              <a:rPr lang="en-US" b="1" dirty="0"/>
              <a:t>Advice regarding doses of LMWH in pregnancy should be sought from </a:t>
            </a:r>
            <a:r>
              <a:rPr lang="en-US" b="1" dirty="0">
                <a:solidFill>
                  <a:srgbClr val="FF0000"/>
                </a:solidFill>
              </a:rPr>
              <a:t>a clinician with expertise in </a:t>
            </a:r>
            <a:r>
              <a:rPr lang="en-US" b="1" dirty="0" err="1">
                <a:solidFill>
                  <a:srgbClr val="FF0000"/>
                </a:solidFill>
              </a:rPr>
              <a:t>haemostasis</a:t>
            </a:r>
            <a:r>
              <a:rPr lang="en-US" b="1" dirty="0"/>
              <a:t> and pregnancy. </a:t>
            </a:r>
          </a:p>
          <a:p>
            <a:pPr algn="l" rtl="0"/>
            <a:r>
              <a:rPr lang="en-US" b="1" dirty="0">
                <a:solidFill>
                  <a:srgbClr val="0070C0"/>
                </a:solidFill>
              </a:rPr>
              <a:t>Some women with previous recurrent VTE require higher doses of LMWH.</a:t>
            </a:r>
            <a:endParaRPr lang="en-US" dirty="0">
              <a:solidFill>
                <a:srgbClr val="0070C0"/>
              </a:solidFill>
            </a:endParaRPr>
          </a:p>
          <a:p>
            <a:pPr algn="l" rtl="0"/>
            <a:r>
              <a:rPr lang="en-US" b="1" dirty="0"/>
              <a:t>Women on long-term warfarin or other oral anticoagulants should be counselled about the risks of these agents to the fetus and advised to stop their oral anticoagulant therapy and change to LMWH as soon as pregnancy is confirmed, ideally within 2 weeks of the missed period and before the sixth week of pregnancy. </a:t>
            </a:r>
            <a:endParaRPr lang="en-US" dirty="0"/>
          </a:p>
          <a:p>
            <a:pPr algn="l" rtl="0"/>
            <a:r>
              <a:rPr lang="en-US" b="1" dirty="0"/>
              <a:t>Women not on warfarin or other oral anticoagulants should be advised to start LMWH as soon as they have a positive pregnancy test. </a:t>
            </a:r>
            <a:endParaRPr lang="fa-IR" b="1" dirty="0"/>
          </a:p>
        </p:txBody>
      </p:sp>
    </p:spTree>
    <p:extLst>
      <p:ext uri="{BB962C8B-B14F-4D97-AF65-F5344CB8AC3E}">
        <p14:creationId xmlns:p14="http://schemas.microsoft.com/office/powerpoint/2010/main" val="29939974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293</TotalTime>
  <Words>2153</Words>
  <Application>Microsoft Office PowerPoint</Application>
  <PresentationFormat>Widescreen</PresentationFormat>
  <Paragraphs>131</Paragraphs>
  <Slides>40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40</vt:i4>
      </vt:variant>
    </vt:vector>
  </HeadingPairs>
  <TitlesOfParts>
    <vt:vector size="43" baseType="lpstr">
      <vt:lpstr>Arial</vt:lpstr>
      <vt:lpstr>Corbel</vt:lpstr>
      <vt:lpstr>Parallax</vt:lpstr>
      <vt:lpstr>Deep vein thrombosis and pulmonary embolism in pregnancy: Prevention</vt:lpstr>
      <vt:lpstr>INTRODUCTION</vt:lpstr>
      <vt:lpstr>PowerPoint Presentation</vt:lpstr>
      <vt:lpstr>PowerPoint Presentation</vt:lpstr>
      <vt:lpstr>Previous VTE </vt:lpstr>
      <vt:lpstr>PowerPoint Presentation</vt:lpstr>
      <vt:lpstr>Thrombophilia-associated VTE </vt:lpstr>
      <vt:lpstr>PowerPoint Presentation</vt:lpstr>
      <vt:lpstr>Previous recurrent VTE  </vt:lpstr>
      <vt:lpstr>PowerPoint Presentation</vt:lpstr>
      <vt:lpstr>PowerPoint Presentation</vt:lpstr>
      <vt:lpstr>Testing for thrombophilia in women with prior VTE</vt:lpstr>
      <vt:lpstr>Asymptomatic heritable thrombophilia  </vt:lpstr>
      <vt:lpstr>Low risk thrombophilia  </vt:lpstr>
      <vt:lpstr>Antiphospholipid antibodies  </vt:lpstr>
      <vt:lpstr>Timing of initiation of thromboprophylaxis  </vt:lpstr>
      <vt:lpstr>PowerPoint Presentation</vt:lpstr>
      <vt:lpstr>PowerPoint Presentation</vt:lpstr>
      <vt:lpstr>When should thromboprophylaxis be interrupted for delivery?  </vt:lpstr>
      <vt:lpstr>PowerPoint Presentation</vt:lpstr>
      <vt:lpstr>Thromboprophylaxia after delivery</vt:lpstr>
      <vt:lpstr>PowerPoint Presentation</vt:lpstr>
      <vt:lpstr>PowerPoint Presentation</vt:lpstr>
      <vt:lpstr>PowerPoint Presentation</vt:lpstr>
      <vt:lpstr>PowerPoint Presentation</vt:lpstr>
      <vt:lpstr>Which agents should be used for thromboprophylaxis?  </vt:lpstr>
      <vt:lpstr>PowerPoint Presentation</vt:lpstr>
      <vt:lpstr>PowerPoint Presentation</vt:lpstr>
      <vt:lpstr>Anti-embolism stockings  </vt:lpstr>
      <vt:lpstr>Contraindications to LMWH  </vt:lpstr>
      <vt:lpstr>موارد منع مصرف هپارين با وزن مولكولي كم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Deep vein thrombosis and pulmonary embolism in pregnancy: Prevention</dc:title>
  <dc:creator>user</dc:creator>
  <cp:lastModifiedBy>User</cp:lastModifiedBy>
  <cp:revision>30</cp:revision>
  <dcterms:created xsi:type="dcterms:W3CDTF">2019-12-30T05:50:03Z</dcterms:created>
  <dcterms:modified xsi:type="dcterms:W3CDTF">2020-01-14T04:37:10Z</dcterms:modified>
</cp:coreProperties>
</file>